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5" r:id="rId2"/>
  </p:sldMasterIdLst>
  <p:notesMasterIdLst>
    <p:notesMasterId r:id="rId24"/>
  </p:notesMasterIdLst>
  <p:sldIdLst>
    <p:sldId id="274" r:id="rId3"/>
    <p:sldId id="256" r:id="rId4"/>
    <p:sldId id="257" r:id="rId5"/>
    <p:sldId id="258" r:id="rId6"/>
    <p:sldId id="261" r:id="rId7"/>
    <p:sldId id="277" r:id="rId8"/>
    <p:sldId id="278" r:id="rId9"/>
    <p:sldId id="280" r:id="rId10"/>
    <p:sldId id="279" r:id="rId11"/>
    <p:sldId id="281" r:id="rId12"/>
    <p:sldId id="260" r:id="rId13"/>
    <p:sldId id="262" r:id="rId14"/>
    <p:sldId id="263" r:id="rId15"/>
    <p:sldId id="264" r:id="rId16"/>
    <p:sldId id="265" r:id="rId17"/>
    <p:sldId id="266" r:id="rId18"/>
    <p:sldId id="267" r:id="rId19"/>
    <p:sldId id="282" r:id="rId20"/>
    <p:sldId id="283" r:id="rId21"/>
    <p:sldId id="284"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E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B3111-0140-4487-8E45-D06B0077EE6C}" v="9" dt="2019-01-27T19:08:33.892"/>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etlý štý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vetlý štýl 2 - zvýrazneni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95342" autoAdjust="0"/>
  </p:normalViewPr>
  <p:slideViewPr>
    <p:cSldViewPr snapToGrid="0">
      <p:cViewPr varScale="1">
        <p:scale>
          <a:sx n="109" d="100"/>
          <a:sy n="109" d="100"/>
        </p:scale>
        <p:origin x="79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Kasa" userId="db4d9dd8eb9da7ec" providerId="LiveId" clId="{77DB3111-0140-4487-8E45-D06B0077EE6C}"/>
    <pc:docChg chg="undo custSel modSld sldOrd">
      <pc:chgData name="Peter Kasa" userId="db4d9dd8eb9da7ec" providerId="LiveId" clId="{77DB3111-0140-4487-8E45-D06B0077EE6C}" dt="2019-01-27T19:11:46.904" v="459" actId="13926"/>
      <pc:docMkLst>
        <pc:docMk/>
      </pc:docMkLst>
      <pc:sldChg chg="addSp delSp modSp">
        <pc:chgData name="Peter Kasa" userId="db4d9dd8eb9da7ec" providerId="LiveId" clId="{77DB3111-0140-4487-8E45-D06B0077EE6C}" dt="2019-01-27T19:08:56.230" v="356" actId="1076"/>
        <pc:sldMkLst>
          <pc:docMk/>
          <pc:sldMk cId="944858626" sldId="267"/>
        </pc:sldMkLst>
        <pc:spChg chg="mod">
          <ac:chgData name="Peter Kasa" userId="db4d9dd8eb9da7ec" providerId="LiveId" clId="{77DB3111-0140-4487-8E45-D06B0077EE6C}" dt="2019-01-27T19:04:28.159" v="118" actId="164"/>
          <ac:spMkLst>
            <pc:docMk/>
            <pc:sldMk cId="944858626" sldId="267"/>
            <ac:spMk id="11" creationId="{A4F26C5D-589C-41DE-AD9D-745917CA6DFF}"/>
          </ac:spMkLst>
        </pc:spChg>
        <pc:spChg chg="mod topLvl">
          <ac:chgData name="Peter Kasa" userId="db4d9dd8eb9da7ec" providerId="LiveId" clId="{77DB3111-0140-4487-8E45-D06B0077EE6C}" dt="2019-01-27T19:08:37.239" v="332" actId="1076"/>
          <ac:spMkLst>
            <pc:docMk/>
            <pc:sldMk cId="944858626" sldId="267"/>
            <ac:spMk id="13" creationId="{C4B395D5-7E85-46CE-B5C4-E18876DD60CF}"/>
          </ac:spMkLst>
        </pc:spChg>
        <pc:spChg chg="mod">
          <ac:chgData name="Peter Kasa" userId="db4d9dd8eb9da7ec" providerId="LiveId" clId="{77DB3111-0140-4487-8E45-D06B0077EE6C}" dt="2019-01-27T19:08:24.855" v="329" actId="1076"/>
          <ac:spMkLst>
            <pc:docMk/>
            <pc:sldMk cId="944858626" sldId="267"/>
            <ac:spMk id="14" creationId="{B082CD2E-530F-4CAB-9B83-9E4BECE87B89}"/>
          </ac:spMkLst>
        </pc:spChg>
        <pc:spChg chg="mod">
          <ac:chgData name="Peter Kasa" userId="db4d9dd8eb9da7ec" providerId="LiveId" clId="{77DB3111-0140-4487-8E45-D06B0077EE6C}" dt="2019-01-27T19:04:37.671" v="120" actId="164"/>
          <ac:spMkLst>
            <pc:docMk/>
            <pc:sldMk cId="944858626" sldId="267"/>
            <ac:spMk id="15" creationId="{E3473670-D11E-4540-9ED9-05FE3A2F0984}"/>
          </ac:spMkLst>
        </pc:spChg>
        <pc:spChg chg="add mod">
          <ac:chgData name="Peter Kasa" userId="db4d9dd8eb9da7ec" providerId="LiveId" clId="{77DB3111-0140-4487-8E45-D06B0077EE6C}" dt="2019-01-27T19:08:09.414" v="327" actId="14100"/>
          <ac:spMkLst>
            <pc:docMk/>
            <pc:sldMk cId="944858626" sldId="267"/>
            <ac:spMk id="20" creationId="{454E10D2-AE30-4822-B99B-AA2585053E28}"/>
          </ac:spMkLst>
        </pc:spChg>
        <pc:grpChg chg="add mod">
          <ac:chgData name="Peter Kasa" userId="db4d9dd8eb9da7ec" providerId="LiveId" clId="{77DB3111-0140-4487-8E45-D06B0077EE6C}" dt="2019-01-27T19:04:31.436" v="119" actId="1076"/>
          <ac:grpSpMkLst>
            <pc:docMk/>
            <pc:sldMk cId="944858626" sldId="267"/>
            <ac:grpSpMk id="3" creationId="{C6C7B8C5-1EAA-476D-B3E6-A0268FEA12A5}"/>
          </ac:grpSpMkLst>
        </pc:grpChg>
        <pc:grpChg chg="add mod">
          <ac:chgData name="Peter Kasa" userId="db4d9dd8eb9da7ec" providerId="LiveId" clId="{77DB3111-0140-4487-8E45-D06B0077EE6C}" dt="2019-01-27T19:04:43.526" v="121" actId="1076"/>
          <ac:grpSpMkLst>
            <pc:docMk/>
            <pc:sldMk cId="944858626" sldId="267"/>
            <ac:grpSpMk id="9" creationId="{E678406C-EBFD-4FD1-B506-E4564A46EF59}"/>
          </ac:grpSpMkLst>
        </pc:grpChg>
        <pc:grpChg chg="add del mod">
          <ac:chgData name="Peter Kasa" userId="db4d9dd8eb9da7ec" providerId="LiveId" clId="{77DB3111-0140-4487-8E45-D06B0077EE6C}" dt="2019-01-27T19:08:33.892" v="331" actId="165"/>
          <ac:grpSpMkLst>
            <pc:docMk/>
            <pc:sldMk cId="944858626" sldId="267"/>
            <ac:grpSpMk id="10" creationId="{20BED736-67E2-4ADD-A596-50B674859625}"/>
          </ac:grpSpMkLst>
        </pc:grpChg>
        <pc:picChg chg="mod">
          <ac:chgData name="Peter Kasa" userId="db4d9dd8eb9da7ec" providerId="LiveId" clId="{77DB3111-0140-4487-8E45-D06B0077EE6C}" dt="2019-01-27T19:04:28.159" v="118" actId="164"/>
          <ac:picMkLst>
            <pc:docMk/>
            <pc:sldMk cId="944858626" sldId="267"/>
            <ac:picMk id="5" creationId="{76771DAF-3C0C-443B-A63A-CF04386089E2}"/>
          </ac:picMkLst>
        </pc:picChg>
        <pc:picChg chg="mod">
          <ac:chgData name="Peter Kasa" userId="db4d9dd8eb9da7ec" providerId="LiveId" clId="{77DB3111-0140-4487-8E45-D06B0077EE6C}" dt="2019-01-27T19:04:37.671" v="120" actId="164"/>
          <ac:picMkLst>
            <pc:docMk/>
            <pc:sldMk cId="944858626" sldId="267"/>
            <ac:picMk id="6" creationId="{ECF15775-ACB6-4470-BD92-5A6DEB11B7DE}"/>
          </ac:picMkLst>
        </pc:picChg>
        <pc:picChg chg="mod topLvl">
          <ac:chgData name="Peter Kasa" userId="db4d9dd8eb9da7ec" providerId="LiveId" clId="{77DB3111-0140-4487-8E45-D06B0077EE6C}" dt="2019-01-27T19:08:51.873" v="355" actId="1076"/>
          <ac:picMkLst>
            <pc:docMk/>
            <pc:sldMk cId="944858626" sldId="267"/>
            <ac:picMk id="7" creationId="{1A5A4EDC-CE6B-4D8B-8846-A9F635592242}"/>
          </ac:picMkLst>
        </pc:picChg>
        <pc:picChg chg="mod">
          <ac:chgData name="Peter Kasa" userId="db4d9dd8eb9da7ec" providerId="LiveId" clId="{77DB3111-0140-4487-8E45-D06B0077EE6C}" dt="2019-01-27T19:08:56.230" v="356" actId="1076"/>
          <ac:picMkLst>
            <pc:docMk/>
            <pc:sldMk cId="944858626" sldId="267"/>
            <ac:picMk id="8" creationId="{99B6630F-0DFA-40DE-9C49-96CBA45CFB8E}"/>
          </ac:picMkLst>
        </pc:picChg>
        <pc:picChg chg="mod">
          <ac:chgData name="Peter Kasa" userId="db4d9dd8eb9da7ec" providerId="LiveId" clId="{77DB3111-0140-4487-8E45-D06B0077EE6C}" dt="2019-01-27T19:04:28.159" v="118" actId="164"/>
          <ac:picMkLst>
            <pc:docMk/>
            <pc:sldMk cId="944858626" sldId="267"/>
            <ac:picMk id="12" creationId="{4A3E89F9-0A77-4FD4-9091-7CB424869220}"/>
          </ac:picMkLst>
        </pc:picChg>
        <pc:picChg chg="mod">
          <ac:chgData name="Peter Kasa" userId="db4d9dd8eb9da7ec" providerId="LiveId" clId="{77DB3111-0140-4487-8E45-D06B0077EE6C}" dt="2019-01-27T19:04:37.671" v="120" actId="164"/>
          <ac:picMkLst>
            <pc:docMk/>
            <pc:sldMk cId="944858626" sldId="267"/>
            <ac:picMk id="17" creationId="{9552A125-491B-467E-B2F7-275D9771F611}"/>
          </ac:picMkLst>
        </pc:picChg>
        <pc:picChg chg="mod topLvl">
          <ac:chgData name="Peter Kasa" userId="db4d9dd8eb9da7ec" providerId="LiveId" clId="{77DB3111-0140-4487-8E45-D06B0077EE6C}" dt="2019-01-27T19:08:37.239" v="332" actId="1076"/>
          <ac:picMkLst>
            <pc:docMk/>
            <pc:sldMk cId="944858626" sldId="267"/>
            <ac:picMk id="18" creationId="{ECF50A07-565C-479F-B413-4FC65C5FBA2E}"/>
          </ac:picMkLst>
        </pc:picChg>
        <pc:picChg chg="mod">
          <ac:chgData name="Peter Kasa" userId="db4d9dd8eb9da7ec" providerId="LiveId" clId="{77DB3111-0140-4487-8E45-D06B0077EE6C}" dt="2019-01-27T19:05:08.774" v="124" actId="1076"/>
          <ac:picMkLst>
            <pc:docMk/>
            <pc:sldMk cId="944858626" sldId="267"/>
            <ac:picMk id="19" creationId="{54B1B2D7-42D5-471B-A1C6-F9D7237FD20E}"/>
          </ac:picMkLst>
        </pc:picChg>
      </pc:sldChg>
      <pc:sldChg chg="addSp modSp">
        <pc:chgData name="Peter Kasa" userId="db4d9dd8eb9da7ec" providerId="LiveId" clId="{77DB3111-0140-4487-8E45-D06B0077EE6C}" dt="2019-01-27T19:09:32.424" v="384" actId="13926"/>
        <pc:sldMkLst>
          <pc:docMk/>
          <pc:sldMk cId="2339871187" sldId="269"/>
        </pc:sldMkLst>
        <pc:spChg chg="mod">
          <ac:chgData name="Peter Kasa" userId="db4d9dd8eb9da7ec" providerId="LiveId" clId="{77DB3111-0140-4487-8E45-D06B0077EE6C}" dt="2019-01-27T19:09:32.424" v="384" actId="13926"/>
          <ac:spMkLst>
            <pc:docMk/>
            <pc:sldMk cId="2339871187" sldId="269"/>
            <ac:spMk id="3" creationId="{67628F20-0B51-4A00-BB49-FEEAD83715F1}"/>
          </ac:spMkLst>
        </pc:spChg>
        <pc:picChg chg="mod">
          <ac:chgData name="Peter Kasa" userId="db4d9dd8eb9da7ec" providerId="LiveId" clId="{77DB3111-0140-4487-8E45-D06B0077EE6C}" dt="2019-01-27T18:59:52.975" v="4" actId="1076"/>
          <ac:picMkLst>
            <pc:docMk/>
            <pc:sldMk cId="2339871187" sldId="269"/>
            <ac:picMk id="8" creationId="{109EA47A-084A-4BF1-92EF-7E936DD8F218}"/>
          </ac:picMkLst>
        </pc:picChg>
        <pc:picChg chg="mod">
          <ac:chgData name="Peter Kasa" userId="db4d9dd8eb9da7ec" providerId="LiveId" clId="{77DB3111-0140-4487-8E45-D06B0077EE6C}" dt="2019-01-27T18:59:55.753" v="5" actId="1076"/>
          <ac:picMkLst>
            <pc:docMk/>
            <pc:sldMk cId="2339871187" sldId="269"/>
            <ac:picMk id="9" creationId="{2C822D53-EE48-497F-BEE6-2749E0512427}"/>
          </ac:picMkLst>
        </pc:picChg>
        <pc:picChg chg="add mod">
          <ac:chgData name="Peter Kasa" userId="db4d9dd8eb9da7ec" providerId="LiveId" clId="{77DB3111-0140-4487-8E45-D06B0077EE6C}" dt="2019-01-27T18:59:27.879" v="3" actId="1076"/>
          <ac:picMkLst>
            <pc:docMk/>
            <pc:sldMk cId="2339871187" sldId="269"/>
            <ac:picMk id="15" creationId="{FE66DCDF-6EE1-450A-A34B-7ECB8A4DB327}"/>
          </ac:picMkLst>
        </pc:picChg>
      </pc:sldChg>
      <pc:sldChg chg="modSp">
        <pc:chgData name="Peter Kasa" userId="db4d9dd8eb9da7ec" providerId="LiveId" clId="{77DB3111-0140-4487-8E45-D06B0077EE6C}" dt="2019-01-27T19:10:00.008" v="414" actId="13926"/>
        <pc:sldMkLst>
          <pc:docMk/>
          <pc:sldMk cId="2124756282" sldId="270"/>
        </pc:sldMkLst>
        <pc:spChg chg="mod">
          <ac:chgData name="Peter Kasa" userId="db4d9dd8eb9da7ec" providerId="LiveId" clId="{77DB3111-0140-4487-8E45-D06B0077EE6C}" dt="2019-01-27T19:10:00.008" v="414" actId="13926"/>
          <ac:spMkLst>
            <pc:docMk/>
            <pc:sldMk cId="2124756282" sldId="270"/>
            <ac:spMk id="3" creationId="{67628F20-0B51-4A00-BB49-FEEAD83715F1}"/>
          </ac:spMkLst>
        </pc:spChg>
        <pc:picChg chg="mod">
          <ac:chgData name="Peter Kasa" userId="db4d9dd8eb9da7ec" providerId="LiveId" clId="{77DB3111-0140-4487-8E45-D06B0077EE6C}" dt="2019-01-27T19:02:46.978" v="55" actId="14100"/>
          <ac:picMkLst>
            <pc:docMk/>
            <pc:sldMk cId="2124756282" sldId="270"/>
            <ac:picMk id="5" creationId="{A07E199F-0CE1-4258-96F3-B9D1686D5293}"/>
          </ac:picMkLst>
        </pc:picChg>
        <pc:picChg chg="mod">
          <ac:chgData name="Peter Kasa" userId="db4d9dd8eb9da7ec" providerId="LiveId" clId="{77DB3111-0140-4487-8E45-D06B0077EE6C}" dt="2019-01-27T19:02:46.978" v="55" actId="14100"/>
          <ac:picMkLst>
            <pc:docMk/>
            <pc:sldMk cId="2124756282" sldId="270"/>
            <ac:picMk id="6" creationId="{2D9F7E12-5259-4A67-A5E1-72AE12E579FD}"/>
          </ac:picMkLst>
        </pc:picChg>
        <pc:picChg chg="mod">
          <ac:chgData name="Peter Kasa" userId="db4d9dd8eb9da7ec" providerId="LiveId" clId="{77DB3111-0140-4487-8E45-D06B0077EE6C}" dt="2019-01-27T19:02:46.978" v="55" actId="14100"/>
          <ac:picMkLst>
            <pc:docMk/>
            <pc:sldMk cId="2124756282" sldId="270"/>
            <ac:picMk id="7" creationId="{663BAB99-E46C-4054-9FDA-F58147C77F3C}"/>
          </ac:picMkLst>
        </pc:picChg>
        <pc:picChg chg="mod">
          <ac:chgData name="Peter Kasa" userId="db4d9dd8eb9da7ec" providerId="LiveId" clId="{77DB3111-0140-4487-8E45-D06B0077EE6C}" dt="2019-01-27T19:02:46.978" v="55" actId="14100"/>
          <ac:picMkLst>
            <pc:docMk/>
            <pc:sldMk cId="2124756282" sldId="270"/>
            <ac:picMk id="8" creationId="{7B8C263A-78FD-4DB2-B64E-19DA88D1BABB}"/>
          </ac:picMkLst>
        </pc:picChg>
        <pc:picChg chg="mod">
          <ac:chgData name="Peter Kasa" userId="db4d9dd8eb9da7ec" providerId="LiveId" clId="{77DB3111-0140-4487-8E45-D06B0077EE6C}" dt="2019-01-27T19:02:46.978" v="55" actId="14100"/>
          <ac:picMkLst>
            <pc:docMk/>
            <pc:sldMk cId="2124756282" sldId="270"/>
            <ac:picMk id="9" creationId="{7880C4CF-ADAA-4A91-B2A9-11D0151E5753}"/>
          </ac:picMkLst>
        </pc:picChg>
      </pc:sldChg>
      <pc:sldChg chg="ord">
        <pc:chgData name="Peter Kasa" userId="db4d9dd8eb9da7ec" providerId="LiveId" clId="{77DB3111-0140-4487-8E45-D06B0077EE6C}" dt="2019-01-27T19:01:55.619" v="48"/>
        <pc:sldMkLst>
          <pc:docMk/>
          <pc:sldMk cId="210545154" sldId="271"/>
        </pc:sldMkLst>
      </pc:sldChg>
      <pc:sldChg chg="modSp">
        <pc:chgData name="Peter Kasa" userId="db4d9dd8eb9da7ec" providerId="LiveId" clId="{77DB3111-0140-4487-8E45-D06B0077EE6C}" dt="2019-01-27T19:11:46.904" v="459" actId="13926"/>
        <pc:sldMkLst>
          <pc:docMk/>
          <pc:sldMk cId="1191487627" sldId="272"/>
        </pc:sldMkLst>
        <pc:spChg chg="mod">
          <ac:chgData name="Peter Kasa" userId="db4d9dd8eb9da7ec" providerId="LiveId" clId="{77DB3111-0140-4487-8E45-D06B0077EE6C}" dt="2019-01-27T19:11:46.904" v="459" actId="13926"/>
          <ac:spMkLst>
            <pc:docMk/>
            <pc:sldMk cId="1191487627" sldId="272"/>
            <ac:spMk id="3" creationId="{67628F20-0B51-4A00-BB49-FEEAD83715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FA932-98A2-43F7-A8BF-0957299CEEDC}" type="datetimeFigureOut">
              <a:rPr lang="sk-SK" smtClean="0"/>
              <a:t>29. 1. 2019</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56C0B-0AA3-402B-9EC0-09E48D982460}" type="slidenum">
              <a:rPr lang="sk-SK" smtClean="0"/>
              <a:t>‹#›</a:t>
            </a:fld>
            <a:endParaRPr lang="sk-SK"/>
          </a:p>
        </p:txBody>
      </p:sp>
    </p:spTree>
    <p:extLst>
      <p:ext uri="{BB962C8B-B14F-4D97-AF65-F5344CB8AC3E}">
        <p14:creationId xmlns:p14="http://schemas.microsoft.com/office/powerpoint/2010/main" val="395704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54556C0B-0AA3-402B-9EC0-09E48D982460}" type="slidenum">
              <a:rPr lang="sk-SK" smtClean="0"/>
              <a:t>11</a:t>
            </a:fld>
            <a:endParaRPr lang="sk-SK"/>
          </a:p>
        </p:txBody>
      </p:sp>
    </p:spTree>
    <p:extLst>
      <p:ext uri="{BB962C8B-B14F-4D97-AF65-F5344CB8AC3E}">
        <p14:creationId xmlns:p14="http://schemas.microsoft.com/office/powerpoint/2010/main" val="274065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lvl1pPr>
              <a:defRPr sz="2500" cap="none" baseline="0"/>
            </a:lvl1pPr>
            <a:lvl2pPr>
              <a:defRPr sz="2000" cap="none" baseline="0"/>
            </a:lvl2pPr>
            <a:lvl3pPr>
              <a:defRPr sz="1800" cap="none" baseline="0"/>
            </a:lvl3pPr>
            <a:lvl4pPr>
              <a:defRPr sz="1600" cap="none" baseline="0"/>
            </a:lvl4pPr>
            <a:lvl5pPr marL="1828800" indent="0">
              <a:buNone/>
              <a:defRPr cap="small" baseline="0"/>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endParaRPr lang="en-US" dirty="0"/>
          </a:p>
        </p:txBody>
      </p:sp>
      <p:sp>
        <p:nvSpPr>
          <p:cNvPr id="8" name="Slide Number Placeholder 5">
            <a:extLst>
              <a:ext uri="{FF2B5EF4-FFF2-40B4-BE49-F238E27FC236}">
                <a16:creationId xmlns:a16="http://schemas.microsoft.com/office/drawing/2014/main" id="{5082B3F1-3503-4887-855F-0826FE7259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203783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Slide Number Placeholder 5">
            <a:extLst>
              <a:ext uri="{FF2B5EF4-FFF2-40B4-BE49-F238E27FC236}">
                <a16:creationId xmlns:a16="http://schemas.microsoft.com/office/drawing/2014/main" id="{BF6E73B7-79CC-44B4-9E22-9152FCBDC88D}"/>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258012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361507" y="1623386"/>
            <a:ext cx="11472530" cy="4329739"/>
          </a:xfrm>
        </p:spPr>
        <p:txBody>
          <a:bodyPr anchor="b"/>
          <a:lstStyle>
            <a:lvl1pPr>
              <a:defRPr sz="6000"/>
            </a:lvl1pPr>
          </a:lstStyle>
          <a:p>
            <a:r>
              <a:rPr lang="sk-SK"/>
              <a:t>Kliknutím upravte štýl predlohy nadpisu</a:t>
            </a:r>
            <a:endParaRPr lang="en-US" dirty="0"/>
          </a:p>
        </p:txBody>
      </p:sp>
      <p:sp>
        <p:nvSpPr>
          <p:cNvPr id="7" name="Title 1">
            <a:extLst>
              <a:ext uri="{FF2B5EF4-FFF2-40B4-BE49-F238E27FC236}">
                <a16:creationId xmlns:a16="http://schemas.microsoft.com/office/drawing/2014/main" id="{9DDACCEB-9057-42B4-BE5E-251BB798DFC9}"/>
              </a:ext>
            </a:extLst>
          </p:cNvPr>
          <p:cNvSpPr txBox="1">
            <a:spLocks/>
          </p:cNvSpPr>
          <p:nvPr userDrawn="1"/>
        </p:nvSpPr>
        <p:spPr>
          <a:xfrm>
            <a:off x="3455581" y="645767"/>
            <a:ext cx="8378456" cy="388337"/>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000" kern="1200" cap="none" baseline="0">
                <a:solidFill>
                  <a:schemeClr val="tx1"/>
                </a:solidFill>
                <a:latin typeface="+mj-lt"/>
                <a:ea typeface="+mj-ea"/>
                <a:cs typeface="+mj-cs"/>
              </a:defRPr>
            </a:lvl1pPr>
          </a:lstStyle>
          <a:p>
            <a:r>
              <a:rPr lang="sk-SK" dirty="0"/>
              <a:t>Kliknutím upravte štýl predlohy nadpisu</a:t>
            </a:r>
            <a:endParaRPr lang="en-US" dirty="0"/>
          </a:p>
        </p:txBody>
      </p:sp>
      <p:sp>
        <p:nvSpPr>
          <p:cNvPr id="8" name="Slide Number Placeholder 5">
            <a:extLst>
              <a:ext uri="{FF2B5EF4-FFF2-40B4-BE49-F238E27FC236}">
                <a16:creationId xmlns:a16="http://schemas.microsoft.com/office/drawing/2014/main" id="{892AEE74-21D3-46DE-BB14-32A697D522C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204136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ED7C-0470-4048-8A6A-2AA70F4FA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6DA6F121-E8BC-4065-9404-1FF61C8AE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57920C60-6806-48C9-A6DD-D3D77BD188A0}"/>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2034EDFC-3352-4023-A095-03C781E4F7F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BF61FFF5-1AFF-4990-A41A-C9F8A55CAEA1}"/>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426868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E005-AA97-412F-AF4B-313BC0E11E22}"/>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DE50248C-E3DF-48D9-9361-0B6D4C4150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E6D51941-C6C9-419B-8244-D758527D232A}"/>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7C06114D-CAAF-4AC9-BB5E-D62D91746854}"/>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2DAC6D6-A861-4DEF-AC6C-CD370DDCD44E}"/>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219344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4435-56ED-4673-BE88-C0E89B817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E191C9E5-25DF-4F40-9E05-DAD9EEEBD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059CAD-FD8B-495F-A07E-A18C1718CEE1}"/>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05279243-28F1-4666-968A-FB7DBA042D19}"/>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0770AF2F-E6FD-4DA2-9546-51BE2B6F90A9}"/>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123881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BEAB-13DA-44A7-841B-6A1D3E8CC991}"/>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CC6DA0A0-6B29-45ED-8683-0E7F059CEB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6193B5E2-1889-441B-990F-6FCBF517E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F5745CCD-792B-4442-8C25-C173B141CCD7}"/>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6" name="Footer Placeholder 5">
            <a:extLst>
              <a:ext uri="{FF2B5EF4-FFF2-40B4-BE49-F238E27FC236}">
                <a16:creationId xmlns:a16="http://schemas.microsoft.com/office/drawing/2014/main" id="{E37E3F3F-F0D7-4C9A-AB65-FF6DD5A7372B}"/>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F997949F-7965-40BD-984D-CA15A4DC6482}"/>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350543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9D80-5D54-422E-96D6-71AC5AB9355F}"/>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134B049C-708D-49A3-85AC-07391BDBF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8EBE5C-7922-4EC4-9808-E22391DAFF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A0A5D151-E1EE-4D7B-9146-587DBC36A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F64A0E-87F6-47F7-BF62-3C2584562B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43894785-59F3-4C16-B927-C423BA926B3C}"/>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8" name="Footer Placeholder 7">
            <a:extLst>
              <a:ext uri="{FF2B5EF4-FFF2-40B4-BE49-F238E27FC236}">
                <a16:creationId xmlns:a16="http://schemas.microsoft.com/office/drawing/2014/main" id="{BA6089C8-1061-4838-8660-FE8612AE68F5}"/>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9AA3361B-FBA9-4B00-93D5-4784754EAD7D}"/>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383741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484A-8DBF-4690-AE30-0700B2322FE7}"/>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95F2751E-934C-4953-A147-513D6DF32D3D}"/>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4" name="Footer Placeholder 3">
            <a:extLst>
              <a:ext uri="{FF2B5EF4-FFF2-40B4-BE49-F238E27FC236}">
                <a16:creationId xmlns:a16="http://schemas.microsoft.com/office/drawing/2014/main" id="{41A6C0D9-6B49-4EE7-A931-B109210DD02E}"/>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5210CC02-539A-4579-A195-9C6BE903801F}"/>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86188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563BD-9F07-4028-9469-9173A958CDAD}"/>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3" name="Footer Placeholder 2">
            <a:extLst>
              <a:ext uri="{FF2B5EF4-FFF2-40B4-BE49-F238E27FC236}">
                <a16:creationId xmlns:a16="http://schemas.microsoft.com/office/drawing/2014/main" id="{8B486851-34CF-4A74-ADCB-3E801D47FB96}"/>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1243E72C-EBFF-4920-921F-466B32F0CEC1}"/>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22787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0167-A34F-4FEC-8457-D8D35D7AA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059F5A0A-F825-4BDA-9D45-1D5BDAE72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A034BB8D-5169-4FD5-889D-F847C78FF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80315-CF69-471E-BFD6-C33F9A3CED0F}"/>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6" name="Footer Placeholder 5">
            <a:extLst>
              <a:ext uri="{FF2B5EF4-FFF2-40B4-BE49-F238E27FC236}">
                <a16:creationId xmlns:a16="http://schemas.microsoft.com/office/drawing/2014/main" id="{4B235280-C04B-4A3D-890D-39225F94C3B6}"/>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7F9DA4C0-0109-47CF-B479-C421F0D667EF}"/>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38325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361507" y="1623386"/>
            <a:ext cx="11472530" cy="4329739"/>
          </a:xfrm>
        </p:spPr>
        <p:txBody>
          <a:bodyPr anchor="b"/>
          <a:lstStyle>
            <a:lvl1pPr>
              <a:defRPr sz="6000"/>
            </a:lvl1pPr>
          </a:lstStyle>
          <a:p>
            <a:r>
              <a:rPr lang="sk-SK"/>
              <a:t>Kliknutím upravte štýl predlohy nadpisu</a:t>
            </a:r>
            <a:endParaRPr lang="en-US" dirty="0"/>
          </a:p>
        </p:txBody>
      </p:sp>
      <p:sp>
        <p:nvSpPr>
          <p:cNvPr id="7" name="Title 1">
            <a:extLst>
              <a:ext uri="{FF2B5EF4-FFF2-40B4-BE49-F238E27FC236}">
                <a16:creationId xmlns:a16="http://schemas.microsoft.com/office/drawing/2014/main" id="{9DDACCEB-9057-42B4-BE5E-251BB798DFC9}"/>
              </a:ext>
            </a:extLst>
          </p:cNvPr>
          <p:cNvSpPr txBox="1">
            <a:spLocks/>
          </p:cNvSpPr>
          <p:nvPr userDrawn="1"/>
        </p:nvSpPr>
        <p:spPr>
          <a:xfrm>
            <a:off x="3455581" y="645767"/>
            <a:ext cx="8378456" cy="388337"/>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000" kern="1200" cap="none" baseline="0">
                <a:solidFill>
                  <a:schemeClr val="tx1"/>
                </a:solidFill>
                <a:latin typeface="+mj-lt"/>
                <a:ea typeface="+mj-ea"/>
                <a:cs typeface="+mj-cs"/>
              </a:defRPr>
            </a:lvl1pPr>
          </a:lstStyle>
          <a:p>
            <a:r>
              <a:rPr lang="sk-SK" dirty="0"/>
              <a:t>Kliknutím upravte štýl predlohy nadpisu</a:t>
            </a:r>
            <a:endParaRPr lang="en-US" dirty="0"/>
          </a:p>
        </p:txBody>
      </p:sp>
      <p:sp>
        <p:nvSpPr>
          <p:cNvPr id="8" name="Slide Number Placeholder 5">
            <a:extLst>
              <a:ext uri="{FF2B5EF4-FFF2-40B4-BE49-F238E27FC236}">
                <a16:creationId xmlns:a16="http://schemas.microsoft.com/office/drawing/2014/main" id="{892AEE74-21D3-46DE-BB14-32A697D522C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2323513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3D97-EC9D-4B1E-A490-D7A327BEF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A0DC550D-3898-4A57-9791-0066D00FD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9F169F99-1859-44B0-A0A7-EBA363F69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B2C5BE-AA07-48CC-8D03-86F1E0C54793}"/>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6" name="Footer Placeholder 5">
            <a:extLst>
              <a:ext uri="{FF2B5EF4-FFF2-40B4-BE49-F238E27FC236}">
                <a16:creationId xmlns:a16="http://schemas.microsoft.com/office/drawing/2014/main" id="{A08C4107-D9EF-4A98-884C-395A4532EE3B}"/>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0E00B03-0558-4CE9-A664-A5D62999746E}"/>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227237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1F5E-B053-421A-86A5-A0E9DEEA3835}"/>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41A998AF-CFE3-4D6C-A75C-15F38D2483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5B0B5215-4040-49F5-9D38-AEFE261D0178}"/>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8241AE7D-F450-424B-B07A-E6D337F7428E}"/>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19439B2C-86FC-49FA-8219-CEEC7B57FBEB}"/>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2569066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B597A-269A-4CB9-84D3-00A8638D82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A76B9F7A-24D5-4767-8696-EA356824B3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3FDD230-9A3F-4C90-B7EF-3461A3A3F08C}"/>
              </a:ext>
            </a:extLst>
          </p:cNvPr>
          <p:cNvSpPr>
            <a:spLocks noGrp="1"/>
          </p:cNvSpPr>
          <p:nvPr>
            <p:ph type="dt" sz="half" idx="10"/>
          </p:nvPr>
        </p:nvSpPr>
        <p:spPr/>
        <p:txBody>
          <a:body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766226C9-ED5B-49E1-946F-5C7D1EFA70A2}"/>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8E94451F-793F-45BD-8733-EEC2E9D0B2DF}"/>
              </a:ext>
            </a:extLst>
          </p:cNvPr>
          <p:cNvSpPr>
            <a:spLocks noGrp="1"/>
          </p:cNvSpPr>
          <p:nvPr>
            <p:ph type="sldNum" sz="quarter" idx="12"/>
          </p:nvPr>
        </p:nvSpPr>
        <p:spPr/>
        <p:txBody>
          <a:bodyPr/>
          <a:lstStyle/>
          <a:p>
            <a:r>
              <a:rPr lang="sk-SK"/>
              <a:t>www.led2.eu</a:t>
            </a:r>
            <a:endParaRPr lang="sk-SK" dirty="0"/>
          </a:p>
        </p:txBody>
      </p:sp>
    </p:spTree>
    <p:extLst>
      <p:ext uri="{BB962C8B-B14F-4D97-AF65-F5344CB8AC3E}">
        <p14:creationId xmlns:p14="http://schemas.microsoft.com/office/powerpoint/2010/main" val="375053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361507" y="1825625"/>
            <a:ext cx="5658293"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1825625"/>
            <a:ext cx="5658292"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8" name="Slide Number Placeholder 5">
            <a:extLst>
              <a:ext uri="{FF2B5EF4-FFF2-40B4-BE49-F238E27FC236}">
                <a16:creationId xmlns:a16="http://schemas.microsoft.com/office/drawing/2014/main" id="{093D6EC7-7092-4CAC-B970-7CC8AC8CFB9A}"/>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92315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0" name="Slide Number Placeholder 5">
            <a:extLst>
              <a:ext uri="{FF2B5EF4-FFF2-40B4-BE49-F238E27FC236}">
                <a16:creationId xmlns:a16="http://schemas.microsoft.com/office/drawing/2014/main" id="{A4A3A418-59A2-4B6A-8A7E-FAD9F4AADFC2}"/>
              </a:ext>
            </a:extLst>
          </p:cNvPr>
          <p:cNvSpPr>
            <a:spLocks noGrp="1"/>
          </p:cNvSpPr>
          <p:nvPr>
            <p:ph type="sldNum" sz="quarter" idx="10"/>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17114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6" name="Slide Number Placeholder 5">
            <a:extLst>
              <a:ext uri="{FF2B5EF4-FFF2-40B4-BE49-F238E27FC236}">
                <a16:creationId xmlns:a16="http://schemas.microsoft.com/office/drawing/2014/main" id="{5989AE3A-DBB5-47BD-A67F-00334D0497BE}"/>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192435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597C022-2D2E-4ECD-A4A1-2A9A477F9497}"/>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1050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8" name="Slide Number Placeholder 5">
            <a:extLst>
              <a:ext uri="{FF2B5EF4-FFF2-40B4-BE49-F238E27FC236}">
                <a16:creationId xmlns:a16="http://schemas.microsoft.com/office/drawing/2014/main" id="{6D68D79B-94B0-49E0-A766-84B7DEC97B0A}"/>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420346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a:xfrm>
            <a:off x="838200" y="6271288"/>
            <a:ext cx="2743200" cy="365125"/>
          </a:xfrm>
          <a:prstGeom prst="rect">
            <a:avLst/>
          </a:prstGeom>
        </p:spPr>
        <p:txBody>
          <a:bodyPr/>
          <a:lstStyle/>
          <a:p>
            <a:fld id="{E0D1052C-A9ED-4892-B038-642F6A8EE457}" type="datetimeFigureOut">
              <a:rPr lang="sk-SK" smtClean="0"/>
              <a:t>29. 1. 2019</a:t>
            </a:fld>
            <a:endParaRPr lang="sk-SK"/>
          </a:p>
        </p:txBody>
      </p:sp>
      <p:sp>
        <p:nvSpPr>
          <p:cNvPr id="6" name="Footer Placeholder 5"/>
          <p:cNvSpPr>
            <a:spLocks noGrp="1"/>
          </p:cNvSpPr>
          <p:nvPr>
            <p:ph type="ftr" sz="quarter" idx="11"/>
          </p:nvPr>
        </p:nvSpPr>
        <p:spPr>
          <a:xfrm>
            <a:off x="4038600" y="6281923"/>
            <a:ext cx="4114800" cy="365125"/>
          </a:xfrm>
          <a:prstGeom prst="rect">
            <a:avLst/>
          </a:prstGeom>
        </p:spPr>
        <p:txBody>
          <a:bodyPr/>
          <a:lstStyle/>
          <a:p>
            <a:endParaRPr lang="sk-SK"/>
          </a:p>
        </p:txBody>
      </p:sp>
      <p:sp>
        <p:nvSpPr>
          <p:cNvPr id="7" name="Slide Number Placeholder 6"/>
          <p:cNvSpPr>
            <a:spLocks noGrp="1"/>
          </p:cNvSpPr>
          <p:nvPr>
            <p:ph type="sldNum" sz="quarter" idx="12"/>
          </p:nvPr>
        </p:nvSpPr>
        <p:spPr/>
        <p:txBody>
          <a:bodyPr/>
          <a:lstStyle/>
          <a:p>
            <a:fld id="{2C2ED874-D787-46EF-A289-0EC5C7E90CA6}" type="slidenum">
              <a:rPr lang="sk-SK" smtClean="0"/>
              <a:t>‹#›</a:t>
            </a:fld>
            <a:endParaRPr lang="sk-SK"/>
          </a:p>
        </p:txBody>
      </p:sp>
    </p:spTree>
    <p:extLst>
      <p:ext uri="{BB962C8B-B14F-4D97-AF65-F5344CB8AC3E}">
        <p14:creationId xmlns:p14="http://schemas.microsoft.com/office/powerpoint/2010/main" val="166785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838200" y="6271288"/>
            <a:ext cx="2743200" cy="365125"/>
          </a:xfrm>
          <a:prstGeom prst="rect">
            <a:avLst/>
          </a:prstGeom>
        </p:spPr>
        <p:txBody>
          <a:bodyPr/>
          <a:lstStyle/>
          <a:p>
            <a:fld id="{E0D1052C-A9ED-4892-B038-642F6A8EE457}" type="datetimeFigureOut">
              <a:rPr lang="sk-SK" smtClean="0"/>
              <a:t>29. 1. 2019</a:t>
            </a:fld>
            <a:endParaRPr lang="sk-SK"/>
          </a:p>
        </p:txBody>
      </p:sp>
      <p:sp>
        <p:nvSpPr>
          <p:cNvPr id="5" name="Footer Placeholder 4"/>
          <p:cNvSpPr>
            <a:spLocks noGrp="1"/>
          </p:cNvSpPr>
          <p:nvPr>
            <p:ph type="ftr" sz="quarter" idx="11"/>
          </p:nvPr>
        </p:nvSpPr>
        <p:spPr>
          <a:xfrm>
            <a:off x="4038600" y="6281923"/>
            <a:ext cx="4114800" cy="365125"/>
          </a:xfrm>
          <a:prstGeom prst="rect">
            <a:avLst/>
          </a:prstGeom>
        </p:spPr>
        <p:txBody>
          <a:bodyPr/>
          <a:lstStyle/>
          <a:p>
            <a:endParaRPr lang="sk-SK"/>
          </a:p>
        </p:txBody>
      </p:sp>
      <p:sp>
        <p:nvSpPr>
          <p:cNvPr id="6" name="Slide Number Placeholder 5"/>
          <p:cNvSpPr>
            <a:spLocks noGrp="1"/>
          </p:cNvSpPr>
          <p:nvPr>
            <p:ph type="sldNum" sz="quarter" idx="12"/>
          </p:nvPr>
        </p:nvSpPr>
        <p:spPr/>
        <p:txBody>
          <a:bodyPr/>
          <a:lstStyle/>
          <a:p>
            <a:fld id="{2C2ED874-D787-46EF-A289-0EC5C7E90CA6}" type="slidenum">
              <a:rPr lang="sk-SK" smtClean="0"/>
              <a:t>‹#›</a:t>
            </a:fld>
            <a:endParaRPr lang="sk-SK"/>
          </a:p>
        </p:txBody>
      </p:sp>
    </p:spTree>
    <p:extLst>
      <p:ext uri="{BB962C8B-B14F-4D97-AF65-F5344CB8AC3E}">
        <p14:creationId xmlns:p14="http://schemas.microsoft.com/office/powerpoint/2010/main" val="259556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8065" y="576827"/>
            <a:ext cx="6932428" cy="388337"/>
          </a:xfrm>
          <a:prstGeom prst="rect">
            <a:avLst/>
          </a:prstGeom>
        </p:spPr>
        <p:txBody>
          <a:bodyPr vert="horz" lIns="91440" tIns="45720" rIns="91440" bIns="45720" rtlCol="0" anchor="ctr">
            <a:normAutofit/>
          </a:bodyPr>
          <a:lstStyle/>
          <a:p>
            <a:r>
              <a:rPr lang="sk-SK" dirty="0"/>
              <a:t>Kliknutím upravte štýl predlohy nadpisu</a:t>
            </a:r>
            <a:endParaRPr lang="en-US" dirty="0"/>
          </a:p>
        </p:txBody>
      </p:sp>
      <p:sp>
        <p:nvSpPr>
          <p:cNvPr id="3" name="Text Placeholder 2"/>
          <p:cNvSpPr>
            <a:spLocks noGrp="1"/>
          </p:cNvSpPr>
          <p:nvPr>
            <p:ph type="body" idx="1"/>
          </p:nvPr>
        </p:nvSpPr>
        <p:spPr>
          <a:xfrm>
            <a:off x="359735" y="1719728"/>
            <a:ext cx="11472530" cy="3668233"/>
          </a:xfrm>
          <a:prstGeom prst="rect">
            <a:avLst/>
          </a:prstGeom>
        </p:spPr>
        <p:txBody>
          <a:bodyPr vert="horz" lIns="91440" tIns="45720" rIns="91440" bIns="45720" rtlCol="0">
            <a:normAutofit/>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US" dirty="0"/>
          </a:p>
        </p:txBody>
      </p:sp>
      <p:sp>
        <p:nvSpPr>
          <p:cNvPr id="6" name="Slide Number Placeholder 5"/>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
        <p:nvSpPr>
          <p:cNvPr id="8" name="Obdĺžnik 7">
            <a:extLst>
              <a:ext uri="{FF2B5EF4-FFF2-40B4-BE49-F238E27FC236}">
                <a16:creationId xmlns:a16="http://schemas.microsoft.com/office/drawing/2014/main" id="{DEE531C3-6705-4BAD-910D-DB3569886EF5}"/>
              </a:ext>
            </a:extLst>
          </p:cNvPr>
          <p:cNvSpPr/>
          <p:nvPr userDrawn="1"/>
        </p:nvSpPr>
        <p:spPr>
          <a:xfrm>
            <a:off x="0" y="0"/>
            <a:ext cx="12192000" cy="2052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a:extLst>
              <a:ext uri="{FF2B5EF4-FFF2-40B4-BE49-F238E27FC236}">
                <a16:creationId xmlns:a16="http://schemas.microsoft.com/office/drawing/2014/main" id="{DD1976DE-8492-47B0-B6E2-19CEC785B0CE}"/>
              </a:ext>
            </a:extLst>
          </p:cNvPr>
          <p:cNvSpPr/>
          <p:nvPr userDrawn="1"/>
        </p:nvSpPr>
        <p:spPr>
          <a:xfrm>
            <a:off x="0" y="6652727"/>
            <a:ext cx="12192000" cy="2052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5" name="Obrázok 14">
            <a:extLst>
              <a:ext uri="{FF2B5EF4-FFF2-40B4-BE49-F238E27FC236}">
                <a16:creationId xmlns:a16="http://schemas.microsoft.com/office/drawing/2014/main" id="{5D0CD6FC-7941-45D2-B084-DD424584F3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1507" y="310501"/>
            <a:ext cx="1661483" cy="593262"/>
          </a:xfrm>
          <a:prstGeom prst="rect">
            <a:avLst/>
          </a:prstGeom>
        </p:spPr>
      </p:pic>
      <p:cxnSp>
        <p:nvCxnSpPr>
          <p:cNvPr id="16" name="Rovná spojnica 15">
            <a:extLst>
              <a:ext uri="{FF2B5EF4-FFF2-40B4-BE49-F238E27FC236}">
                <a16:creationId xmlns:a16="http://schemas.microsoft.com/office/drawing/2014/main" id="{6185666C-57FF-4BD2-ACD8-E8C3C927F20E}"/>
              </a:ext>
            </a:extLst>
          </p:cNvPr>
          <p:cNvCxnSpPr/>
          <p:nvPr userDrawn="1"/>
        </p:nvCxnSpPr>
        <p:spPr>
          <a:xfrm>
            <a:off x="359735" y="965164"/>
            <a:ext cx="11470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47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840" r:id="rId11"/>
  </p:sldLayoutIdLst>
  <p:txStyles>
    <p:titleStyle>
      <a:lvl1pPr algn="ctr"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E1656-5C80-49C3-92F4-94B65286F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FAECE09C-F471-4927-91A5-680D33C21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9D7C61F7-6B46-4CBE-8718-B842C8AE2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BA3D9-34D4-4F2A-AAB7-7DB4B3618EB8}" type="datetimeFigureOut">
              <a:rPr lang="sk-SK" smtClean="0"/>
              <a:t>29. 1. 2019</a:t>
            </a:fld>
            <a:endParaRPr lang="sk-SK"/>
          </a:p>
        </p:txBody>
      </p:sp>
      <p:sp>
        <p:nvSpPr>
          <p:cNvPr id="5" name="Footer Placeholder 4">
            <a:extLst>
              <a:ext uri="{FF2B5EF4-FFF2-40B4-BE49-F238E27FC236}">
                <a16:creationId xmlns:a16="http://schemas.microsoft.com/office/drawing/2014/main" id="{ACBD80DD-AD68-456D-8C50-9A9F5D268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C5BFF898-110F-485D-9D6F-6F1E9C8BE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k-SK"/>
              <a:t>www.led2.eu</a:t>
            </a:r>
            <a:endParaRPr lang="sk-SK" dirty="0"/>
          </a:p>
        </p:txBody>
      </p:sp>
      <p:sp>
        <p:nvSpPr>
          <p:cNvPr id="7" name="Obdĺžnik 7">
            <a:extLst>
              <a:ext uri="{FF2B5EF4-FFF2-40B4-BE49-F238E27FC236}">
                <a16:creationId xmlns:a16="http://schemas.microsoft.com/office/drawing/2014/main" id="{213C2DA7-E05F-4902-A965-0B1CDA03DD9C}"/>
              </a:ext>
            </a:extLst>
          </p:cNvPr>
          <p:cNvSpPr/>
          <p:nvPr userDrawn="1"/>
        </p:nvSpPr>
        <p:spPr>
          <a:xfrm>
            <a:off x="0" y="0"/>
            <a:ext cx="12192000" cy="2052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bdĺžnik 8">
            <a:extLst>
              <a:ext uri="{FF2B5EF4-FFF2-40B4-BE49-F238E27FC236}">
                <a16:creationId xmlns:a16="http://schemas.microsoft.com/office/drawing/2014/main" id="{1541AB18-27D0-47B5-96F6-B9123C0A5E5A}"/>
              </a:ext>
            </a:extLst>
          </p:cNvPr>
          <p:cNvSpPr/>
          <p:nvPr userDrawn="1"/>
        </p:nvSpPr>
        <p:spPr>
          <a:xfrm>
            <a:off x="0" y="6652727"/>
            <a:ext cx="12192000" cy="2052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9" name="Obrázok 14">
            <a:extLst>
              <a:ext uri="{FF2B5EF4-FFF2-40B4-BE49-F238E27FC236}">
                <a16:creationId xmlns:a16="http://schemas.microsoft.com/office/drawing/2014/main" id="{9ECE82E0-D2E4-4B8E-B534-518D1FC9E75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1507" y="310501"/>
            <a:ext cx="1661483" cy="593262"/>
          </a:xfrm>
          <a:prstGeom prst="rect">
            <a:avLst/>
          </a:prstGeom>
        </p:spPr>
      </p:pic>
      <p:cxnSp>
        <p:nvCxnSpPr>
          <p:cNvPr id="10" name="Rovná spojnica 15">
            <a:extLst>
              <a:ext uri="{FF2B5EF4-FFF2-40B4-BE49-F238E27FC236}">
                <a16:creationId xmlns:a16="http://schemas.microsoft.com/office/drawing/2014/main" id="{6D8F3C55-8B54-4CC5-9F6F-A505E2CA8047}"/>
              </a:ext>
            </a:extLst>
          </p:cNvPr>
          <p:cNvCxnSpPr/>
          <p:nvPr userDrawn="1"/>
        </p:nvCxnSpPr>
        <p:spPr>
          <a:xfrm>
            <a:off x="359735" y="965164"/>
            <a:ext cx="114707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7538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svg"/><Relationship Id="rId21" Type="http://schemas.openxmlformats.org/officeDocument/2006/relationships/image" Target="../media/image21.sv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svg"/><Relationship Id="rId7" Type="http://schemas.openxmlformats.org/officeDocument/2006/relationships/image" Target="../media/image7.svg"/><Relationship Id="rId2" Type="http://schemas.openxmlformats.org/officeDocument/2006/relationships/image" Target="../media/image2.png"/><Relationship Id="rId16" Type="http://schemas.openxmlformats.org/officeDocument/2006/relationships/image" Target="../media/image16.png"/><Relationship Id="rId29" Type="http://schemas.openxmlformats.org/officeDocument/2006/relationships/image" Target="../media/image29.svg"/><Relationship Id="rId11" Type="http://schemas.openxmlformats.org/officeDocument/2006/relationships/image" Target="../media/image11.sv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svg"/><Relationship Id="rId40" Type="http://schemas.openxmlformats.org/officeDocument/2006/relationships/image" Target="../media/image40.png"/><Relationship Id="rId45" Type="http://schemas.openxmlformats.org/officeDocument/2006/relationships/image" Target="../media/image45.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svg"/><Relationship Id="rId10" Type="http://schemas.openxmlformats.org/officeDocument/2006/relationships/image" Target="../media/image10.png"/><Relationship Id="rId19" Type="http://schemas.openxmlformats.org/officeDocument/2006/relationships/image" Target="../media/image19.svg"/><Relationship Id="rId31" Type="http://schemas.openxmlformats.org/officeDocument/2006/relationships/image" Target="../media/image31.sv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35" Type="http://schemas.openxmlformats.org/officeDocument/2006/relationships/image" Target="../media/image35.svg"/><Relationship Id="rId43" Type="http://schemas.openxmlformats.org/officeDocument/2006/relationships/image" Target="../media/image43.svg"/><Relationship Id="rId48" Type="http://schemas.openxmlformats.org/officeDocument/2006/relationships/image" Target="../media/image48.png"/><Relationship Id="rId8" Type="http://schemas.openxmlformats.org/officeDocument/2006/relationships/image" Target="../media/image8.png"/><Relationship Id="rId3" Type="http://schemas.openxmlformats.org/officeDocument/2006/relationships/image" Target="../media/image3.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svg"/><Relationship Id="rId1" Type="http://schemas.openxmlformats.org/officeDocument/2006/relationships/slideLayout" Target="../slideLayouts/slideLayout12.xml"/><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5.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image" Target="../media/image67.jpe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xml"/><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5.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93.jpeg"/><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hyperlink" Target="https://sk.wikipedia.org/wiki/L%C3%BAmen_(jednotka)" TargetMode="External"/><Relationship Id="rId2" Type="http://schemas.openxmlformats.org/officeDocument/2006/relationships/hyperlink" Target="https://sk.wikipedia.org/wiki/SI" TargetMode="External"/><Relationship Id="rId1" Type="http://schemas.openxmlformats.org/officeDocument/2006/relationships/slideLayout" Target="../slideLayouts/slideLayout1.xml"/><Relationship Id="rId4" Type="http://schemas.openxmlformats.org/officeDocument/2006/relationships/hyperlink" Target="https://sk.wikipedia.org/wiki/Me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 name="Isosceles Triangle 60">
            <a:extLst>
              <a:ext uri="{FF2B5EF4-FFF2-40B4-BE49-F238E27FC236}">
                <a16:creationId xmlns:a16="http://schemas.microsoft.com/office/drawing/2014/main" id="{E6421B3F-6264-49BE-834D-BD36553E9BE9}"/>
              </a:ext>
            </a:extLst>
          </p:cNvPr>
          <p:cNvSpPr/>
          <p:nvPr/>
        </p:nvSpPr>
        <p:spPr>
          <a:xfrm>
            <a:off x="-2" y="1416050"/>
            <a:ext cx="3606791" cy="544195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1" name="Graphic 40">
            <a:extLst>
              <a:ext uri="{FF2B5EF4-FFF2-40B4-BE49-F238E27FC236}">
                <a16:creationId xmlns:a16="http://schemas.microsoft.com/office/drawing/2014/main" id="{D8B812C3-7D21-463F-A6E3-F22A90E629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7832" y="275950"/>
            <a:ext cx="1833331" cy="1718748"/>
          </a:xfrm>
          <a:prstGeom prst="rect">
            <a:avLst/>
          </a:prstGeom>
        </p:spPr>
      </p:pic>
      <p:pic>
        <p:nvPicPr>
          <p:cNvPr id="42" name="Graphic 41">
            <a:extLst>
              <a:ext uri="{FF2B5EF4-FFF2-40B4-BE49-F238E27FC236}">
                <a16:creationId xmlns:a16="http://schemas.microsoft.com/office/drawing/2014/main" id="{18CD1D32-83EC-44AC-A5CF-CA264B9B1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7312" y="3738847"/>
            <a:ext cx="560319" cy="760433"/>
          </a:xfrm>
          <a:prstGeom prst="rect">
            <a:avLst/>
          </a:prstGeom>
        </p:spPr>
      </p:pic>
      <p:pic>
        <p:nvPicPr>
          <p:cNvPr id="43" name="Graphic 42">
            <a:extLst>
              <a:ext uri="{FF2B5EF4-FFF2-40B4-BE49-F238E27FC236}">
                <a16:creationId xmlns:a16="http://schemas.microsoft.com/office/drawing/2014/main" id="{A154C366-9E01-4DE3-B398-63526C136E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1408" y="3063372"/>
            <a:ext cx="1172769" cy="731256"/>
          </a:xfrm>
          <a:prstGeom prst="rect">
            <a:avLst/>
          </a:prstGeom>
        </p:spPr>
      </p:pic>
      <p:pic>
        <p:nvPicPr>
          <p:cNvPr id="44" name="Graphic 43">
            <a:extLst>
              <a:ext uri="{FF2B5EF4-FFF2-40B4-BE49-F238E27FC236}">
                <a16:creationId xmlns:a16="http://schemas.microsoft.com/office/drawing/2014/main" id="{6B43F64F-EF27-4094-A623-4D27B1E199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8334" y="4724477"/>
            <a:ext cx="942181" cy="1601708"/>
          </a:xfrm>
          <a:prstGeom prst="rect">
            <a:avLst/>
          </a:prstGeom>
        </p:spPr>
      </p:pic>
      <p:pic>
        <p:nvPicPr>
          <p:cNvPr id="45" name="Graphic 44">
            <a:extLst>
              <a:ext uri="{FF2B5EF4-FFF2-40B4-BE49-F238E27FC236}">
                <a16:creationId xmlns:a16="http://schemas.microsoft.com/office/drawing/2014/main" id="{0FFB21A5-0233-4121-90E5-E57C88659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15345" y="4724477"/>
            <a:ext cx="1224835" cy="1790143"/>
          </a:xfrm>
          <a:prstGeom prst="rect">
            <a:avLst/>
          </a:prstGeom>
        </p:spPr>
      </p:pic>
      <p:pic>
        <p:nvPicPr>
          <p:cNvPr id="46" name="Graphic 45">
            <a:extLst>
              <a:ext uri="{FF2B5EF4-FFF2-40B4-BE49-F238E27FC236}">
                <a16:creationId xmlns:a16="http://schemas.microsoft.com/office/drawing/2014/main" id="{798324A0-C664-441D-8907-883C322F4C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54806" y="2408329"/>
            <a:ext cx="846357" cy="916887"/>
          </a:xfrm>
          <a:prstGeom prst="rect">
            <a:avLst/>
          </a:prstGeom>
        </p:spPr>
      </p:pic>
      <p:pic>
        <p:nvPicPr>
          <p:cNvPr id="47" name="Graphic 46">
            <a:extLst>
              <a:ext uri="{FF2B5EF4-FFF2-40B4-BE49-F238E27FC236}">
                <a16:creationId xmlns:a16="http://schemas.microsoft.com/office/drawing/2014/main" id="{5EDAEC9A-EA6E-4B3D-9CF2-00D0F3F18F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14651" y="3866549"/>
            <a:ext cx="1099521" cy="503519"/>
          </a:xfrm>
          <a:prstGeom prst="rect">
            <a:avLst/>
          </a:prstGeom>
        </p:spPr>
      </p:pic>
      <p:pic>
        <p:nvPicPr>
          <p:cNvPr id="57" name="Graphic 56">
            <a:extLst>
              <a:ext uri="{FF2B5EF4-FFF2-40B4-BE49-F238E27FC236}">
                <a16:creationId xmlns:a16="http://schemas.microsoft.com/office/drawing/2014/main" id="{B1FAA05E-4A7D-42C7-BDB5-052449E100B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67263" y="2957513"/>
            <a:ext cx="2657475" cy="942975"/>
          </a:xfrm>
          <a:prstGeom prst="rect">
            <a:avLst/>
          </a:prstGeom>
        </p:spPr>
      </p:pic>
      <p:sp>
        <p:nvSpPr>
          <p:cNvPr id="50" name="Right Triangle 49">
            <a:extLst>
              <a:ext uri="{FF2B5EF4-FFF2-40B4-BE49-F238E27FC236}">
                <a16:creationId xmlns:a16="http://schemas.microsoft.com/office/drawing/2014/main" id="{02F8AA35-3932-4669-BB99-6B3050F16962}"/>
              </a:ext>
            </a:extLst>
          </p:cNvPr>
          <p:cNvSpPr/>
          <p:nvPr/>
        </p:nvSpPr>
        <p:spPr>
          <a:xfrm rot="10800000" flipH="1">
            <a:off x="2223" y="0"/>
            <a:ext cx="3606789" cy="6858000"/>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k-SK"/>
          </a:p>
        </p:txBody>
      </p:sp>
      <p:cxnSp>
        <p:nvCxnSpPr>
          <p:cNvPr id="73" name="Straight Connector 72">
            <a:extLst>
              <a:ext uri="{FF2B5EF4-FFF2-40B4-BE49-F238E27FC236}">
                <a16:creationId xmlns:a16="http://schemas.microsoft.com/office/drawing/2014/main" id="{D26C6FEF-CA75-4950-9F97-43B82D502940}"/>
              </a:ext>
            </a:extLst>
          </p:cNvPr>
          <p:cNvCxnSpPr>
            <a:cxnSpLocks/>
          </p:cNvCxnSpPr>
          <p:nvPr/>
        </p:nvCxnSpPr>
        <p:spPr>
          <a:xfrm>
            <a:off x="-24291" y="0"/>
            <a:ext cx="3631080" cy="685800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sp>
        <p:nvSpPr>
          <p:cNvPr id="71" name="Diagonal Stripe 70">
            <a:extLst>
              <a:ext uri="{FF2B5EF4-FFF2-40B4-BE49-F238E27FC236}">
                <a16:creationId xmlns:a16="http://schemas.microsoft.com/office/drawing/2014/main" id="{EC46AB23-2AF3-4911-9077-1EA0485F5531}"/>
              </a:ext>
            </a:extLst>
          </p:cNvPr>
          <p:cNvSpPr/>
          <p:nvPr/>
        </p:nvSpPr>
        <p:spPr>
          <a:xfrm rot="16200000">
            <a:off x="-27468" y="3223741"/>
            <a:ext cx="3613151" cy="3655367"/>
          </a:xfrm>
          <a:prstGeom prst="diagStripe">
            <a:avLst/>
          </a:prstGeom>
          <a:solidFill>
            <a:srgbClr val="E0E0E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cxnSp>
        <p:nvCxnSpPr>
          <p:cNvPr id="79" name="Straight Connector 78">
            <a:extLst>
              <a:ext uri="{FF2B5EF4-FFF2-40B4-BE49-F238E27FC236}">
                <a16:creationId xmlns:a16="http://schemas.microsoft.com/office/drawing/2014/main" id="{1519E90B-9536-484B-8356-F1F0431F2A0B}"/>
              </a:ext>
            </a:extLst>
          </p:cNvPr>
          <p:cNvCxnSpPr>
            <a:cxnSpLocks/>
          </p:cNvCxnSpPr>
          <p:nvPr/>
        </p:nvCxnSpPr>
        <p:spPr>
          <a:xfrm>
            <a:off x="-82550" y="4912912"/>
            <a:ext cx="3441700" cy="529038"/>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grpSp>
        <p:nvGrpSpPr>
          <p:cNvPr id="16" name="Group 15">
            <a:extLst>
              <a:ext uri="{FF2B5EF4-FFF2-40B4-BE49-F238E27FC236}">
                <a16:creationId xmlns:a16="http://schemas.microsoft.com/office/drawing/2014/main" id="{240833BF-B88A-45CD-AD32-76EF71A926EC}"/>
              </a:ext>
            </a:extLst>
          </p:cNvPr>
          <p:cNvGrpSpPr/>
          <p:nvPr/>
        </p:nvGrpSpPr>
        <p:grpSpPr>
          <a:xfrm>
            <a:off x="5202229" y="601311"/>
            <a:ext cx="948634" cy="1670228"/>
            <a:chOff x="10480289" y="627150"/>
            <a:chExt cx="948634" cy="1670228"/>
          </a:xfrm>
        </p:grpSpPr>
        <p:pic>
          <p:nvPicPr>
            <p:cNvPr id="17" name="Graphic 16">
              <a:extLst>
                <a:ext uri="{FF2B5EF4-FFF2-40B4-BE49-F238E27FC236}">
                  <a16:creationId xmlns:a16="http://schemas.microsoft.com/office/drawing/2014/main" id="{7387F22C-0460-4D68-9C86-4F8BAE1D591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80289" y="627150"/>
              <a:ext cx="948632" cy="192942"/>
            </a:xfrm>
            <a:prstGeom prst="rect">
              <a:avLst/>
            </a:prstGeom>
          </p:spPr>
        </p:pic>
        <p:pic>
          <p:nvPicPr>
            <p:cNvPr id="18" name="Graphic 17">
              <a:extLst>
                <a:ext uri="{FF2B5EF4-FFF2-40B4-BE49-F238E27FC236}">
                  <a16:creationId xmlns:a16="http://schemas.microsoft.com/office/drawing/2014/main" id="{066E8E31-7327-4B5D-BB21-0E6B54B3EFF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80289" y="1348744"/>
              <a:ext cx="948634" cy="948634"/>
            </a:xfrm>
            <a:prstGeom prst="rect">
              <a:avLst/>
            </a:prstGeom>
          </p:spPr>
        </p:pic>
      </p:grpSp>
      <p:grpSp>
        <p:nvGrpSpPr>
          <p:cNvPr id="19" name="Group 18">
            <a:extLst>
              <a:ext uri="{FF2B5EF4-FFF2-40B4-BE49-F238E27FC236}">
                <a16:creationId xmlns:a16="http://schemas.microsoft.com/office/drawing/2014/main" id="{784D7814-4164-4C4A-8104-BAD4E7FB453B}"/>
              </a:ext>
            </a:extLst>
          </p:cNvPr>
          <p:cNvGrpSpPr/>
          <p:nvPr/>
        </p:nvGrpSpPr>
        <p:grpSpPr>
          <a:xfrm>
            <a:off x="6830963" y="529209"/>
            <a:ext cx="1093341" cy="1822577"/>
            <a:chOff x="8927339" y="2528941"/>
            <a:chExt cx="1093341" cy="1822577"/>
          </a:xfrm>
        </p:grpSpPr>
        <p:pic>
          <p:nvPicPr>
            <p:cNvPr id="20" name="Graphic 19">
              <a:extLst>
                <a:ext uri="{FF2B5EF4-FFF2-40B4-BE49-F238E27FC236}">
                  <a16:creationId xmlns:a16="http://schemas.microsoft.com/office/drawing/2014/main" id="{16EC8A79-ACAF-4C5D-B2D5-408A4151025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927339" y="3274256"/>
              <a:ext cx="1093341" cy="1077262"/>
            </a:xfrm>
            <a:prstGeom prst="rect">
              <a:avLst/>
            </a:prstGeom>
          </p:spPr>
        </p:pic>
        <p:pic>
          <p:nvPicPr>
            <p:cNvPr id="21" name="Graphic 20">
              <a:extLst>
                <a:ext uri="{FF2B5EF4-FFF2-40B4-BE49-F238E27FC236}">
                  <a16:creationId xmlns:a16="http://schemas.microsoft.com/office/drawing/2014/main" id="{BE8736D3-7A97-49B1-8B43-D0BC4D2AC76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58155" y="2528941"/>
              <a:ext cx="1045105" cy="289414"/>
            </a:xfrm>
            <a:prstGeom prst="rect">
              <a:avLst/>
            </a:prstGeom>
          </p:spPr>
        </p:pic>
        <p:pic>
          <p:nvPicPr>
            <p:cNvPr id="22" name="Graphic 21">
              <a:extLst>
                <a:ext uri="{FF2B5EF4-FFF2-40B4-BE49-F238E27FC236}">
                  <a16:creationId xmlns:a16="http://schemas.microsoft.com/office/drawing/2014/main" id="{E0AD2C9A-C5E8-4385-8E01-CFDA1F48080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43250" y="2528941"/>
              <a:ext cx="466279" cy="112550"/>
            </a:xfrm>
            <a:prstGeom prst="rect">
              <a:avLst/>
            </a:prstGeom>
          </p:spPr>
        </p:pic>
      </p:grpSp>
      <p:grpSp>
        <p:nvGrpSpPr>
          <p:cNvPr id="23" name="Group 22">
            <a:extLst>
              <a:ext uri="{FF2B5EF4-FFF2-40B4-BE49-F238E27FC236}">
                <a16:creationId xmlns:a16="http://schemas.microsoft.com/office/drawing/2014/main" id="{A4A5C2F2-E103-48B5-9986-4D3AB90589F5}"/>
              </a:ext>
            </a:extLst>
          </p:cNvPr>
          <p:cNvGrpSpPr/>
          <p:nvPr/>
        </p:nvGrpSpPr>
        <p:grpSpPr>
          <a:xfrm>
            <a:off x="8449548" y="609602"/>
            <a:ext cx="1093341" cy="1742184"/>
            <a:chOff x="10402558" y="2609334"/>
            <a:chExt cx="1093341" cy="1742184"/>
          </a:xfrm>
        </p:grpSpPr>
        <p:pic>
          <p:nvPicPr>
            <p:cNvPr id="24" name="Graphic 23">
              <a:extLst>
                <a:ext uri="{FF2B5EF4-FFF2-40B4-BE49-F238E27FC236}">
                  <a16:creationId xmlns:a16="http://schemas.microsoft.com/office/drawing/2014/main" id="{1D386F20-50A7-4FF8-BF20-8FAFE764EE4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433374" y="2609334"/>
              <a:ext cx="1045105" cy="209021"/>
            </a:xfrm>
            <a:prstGeom prst="rect">
              <a:avLst/>
            </a:prstGeom>
          </p:spPr>
        </p:pic>
        <p:pic>
          <p:nvPicPr>
            <p:cNvPr id="25" name="Graphic 24">
              <a:extLst>
                <a:ext uri="{FF2B5EF4-FFF2-40B4-BE49-F238E27FC236}">
                  <a16:creationId xmlns:a16="http://schemas.microsoft.com/office/drawing/2014/main" id="{0A3D9023-203B-4D54-BAB4-55C745BADE1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402558" y="3274256"/>
              <a:ext cx="1093341" cy="1077262"/>
            </a:xfrm>
            <a:prstGeom prst="rect">
              <a:avLst/>
            </a:prstGeom>
          </p:spPr>
        </p:pic>
      </p:grpSp>
      <p:pic>
        <p:nvPicPr>
          <p:cNvPr id="26" name="Graphic 25">
            <a:extLst>
              <a:ext uri="{FF2B5EF4-FFF2-40B4-BE49-F238E27FC236}">
                <a16:creationId xmlns:a16="http://schemas.microsoft.com/office/drawing/2014/main" id="{A57CB442-0CA3-400C-AC6F-FF6C2F51068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208339" y="5834037"/>
            <a:ext cx="539292" cy="732883"/>
          </a:xfrm>
          <a:prstGeom prst="rect">
            <a:avLst/>
          </a:prstGeom>
        </p:spPr>
      </p:pic>
      <p:pic>
        <p:nvPicPr>
          <p:cNvPr id="27" name="Graphic 26">
            <a:extLst>
              <a:ext uri="{FF2B5EF4-FFF2-40B4-BE49-F238E27FC236}">
                <a16:creationId xmlns:a16="http://schemas.microsoft.com/office/drawing/2014/main" id="{8CB7F311-FED4-4436-8BDA-3732D30FD68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947501" y="5834037"/>
            <a:ext cx="433826" cy="809025"/>
          </a:xfrm>
          <a:prstGeom prst="rect">
            <a:avLst/>
          </a:prstGeom>
        </p:spPr>
      </p:pic>
      <p:pic>
        <p:nvPicPr>
          <p:cNvPr id="28" name="Graphic 27">
            <a:extLst>
              <a:ext uri="{FF2B5EF4-FFF2-40B4-BE49-F238E27FC236}">
                <a16:creationId xmlns:a16="http://schemas.microsoft.com/office/drawing/2014/main" id="{CB2CB652-9CA5-42FF-9FDD-53B16E216F5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896146" y="4895253"/>
            <a:ext cx="536533" cy="637133"/>
          </a:xfrm>
          <a:prstGeom prst="rect">
            <a:avLst/>
          </a:prstGeom>
        </p:spPr>
      </p:pic>
      <p:pic>
        <p:nvPicPr>
          <p:cNvPr id="29" name="Graphic 28">
            <a:extLst>
              <a:ext uri="{FF2B5EF4-FFF2-40B4-BE49-F238E27FC236}">
                <a16:creationId xmlns:a16="http://schemas.microsoft.com/office/drawing/2014/main" id="{AD580F8C-08EA-4795-94DC-FD56EAB4AD7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252793" y="4935931"/>
            <a:ext cx="450384" cy="596455"/>
          </a:xfrm>
          <a:prstGeom prst="rect">
            <a:avLst/>
          </a:prstGeom>
        </p:spPr>
      </p:pic>
      <p:grpSp>
        <p:nvGrpSpPr>
          <p:cNvPr id="30" name="Group 29">
            <a:extLst>
              <a:ext uri="{FF2B5EF4-FFF2-40B4-BE49-F238E27FC236}">
                <a16:creationId xmlns:a16="http://schemas.microsoft.com/office/drawing/2014/main" id="{E4D64011-92AA-4E11-AAF0-8A151192BC16}"/>
              </a:ext>
            </a:extLst>
          </p:cNvPr>
          <p:cNvGrpSpPr/>
          <p:nvPr/>
        </p:nvGrpSpPr>
        <p:grpSpPr>
          <a:xfrm>
            <a:off x="3515483" y="0"/>
            <a:ext cx="1093341" cy="2274361"/>
            <a:chOff x="3445255" y="3668763"/>
            <a:chExt cx="1093341" cy="2274361"/>
          </a:xfrm>
        </p:grpSpPr>
        <p:pic>
          <p:nvPicPr>
            <p:cNvPr id="31" name="Graphic 30">
              <a:extLst>
                <a:ext uri="{FF2B5EF4-FFF2-40B4-BE49-F238E27FC236}">
                  <a16:creationId xmlns:a16="http://schemas.microsoft.com/office/drawing/2014/main" id="{7B62A08D-9FE2-4070-94E9-C81FFAA0AD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769907" y="3668763"/>
              <a:ext cx="444036" cy="461114"/>
            </a:xfrm>
            <a:prstGeom prst="rect">
              <a:avLst/>
            </a:prstGeom>
          </p:spPr>
        </p:pic>
        <p:grpSp>
          <p:nvGrpSpPr>
            <p:cNvPr id="32" name="Group 31">
              <a:extLst>
                <a:ext uri="{FF2B5EF4-FFF2-40B4-BE49-F238E27FC236}">
                  <a16:creationId xmlns:a16="http://schemas.microsoft.com/office/drawing/2014/main" id="{BC027799-EB04-4220-8B2E-DB87F63D7BDB}"/>
                </a:ext>
              </a:extLst>
            </p:cNvPr>
            <p:cNvGrpSpPr/>
            <p:nvPr/>
          </p:nvGrpSpPr>
          <p:grpSpPr>
            <a:xfrm>
              <a:off x="3445255" y="4120547"/>
              <a:ext cx="1093341" cy="1822577"/>
              <a:chOff x="8927339" y="2528941"/>
              <a:chExt cx="1093341" cy="1822577"/>
            </a:xfrm>
          </p:grpSpPr>
          <p:pic>
            <p:nvPicPr>
              <p:cNvPr id="33" name="Graphic 32">
                <a:extLst>
                  <a:ext uri="{FF2B5EF4-FFF2-40B4-BE49-F238E27FC236}">
                    <a16:creationId xmlns:a16="http://schemas.microsoft.com/office/drawing/2014/main" id="{A586E5CB-CE7D-4A46-8223-A5CD0C0B38D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927339" y="3274256"/>
                <a:ext cx="1093341" cy="1077262"/>
              </a:xfrm>
              <a:prstGeom prst="rect">
                <a:avLst/>
              </a:prstGeom>
            </p:spPr>
          </p:pic>
          <p:pic>
            <p:nvPicPr>
              <p:cNvPr id="34" name="Graphic 33">
                <a:extLst>
                  <a:ext uri="{FF2B5EF4-FFF2-40B4-BE49-F238E27FC236}">
                    <a16:creationId xmlns:a16="http://schemas.microsoft.com/office/drawing/2014/main" id="{B02A7400-12CE-4873-97FD-9ECBD568FED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58155" y="2528941"/>
                <a:ext cx="1045105" cy="289414"/>
              </a:xfrm>
              <a:prstGeom prst="rect">
                <a:avLst/>
              </a:prstGeom>
            </p:spPr>
          </p:pic>
          <p:pic>
            <p:nvPicPr>
              <p:cNvPr id="35" name="Graphic 34">
                <a:extLst>
                  <a:ext uri="{FF2B5EF4-FFF2-40B4-BE49-F238E27FC236}">
                    <a16:creationId xmlns:a16="http://schemas.microsoft.com/office/drawing/2014/main" id="{77AF9D9C-F5FE-40E1-97A7-1C0DA5F423E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43250" y="2528941"/>
                <a:ext cx="466279" cy="112550"/>
              </a:xfrm>
              <a:prstGeom prst="rect">
                <a:avLst/>
              </a:prstGeom>
            </p:spPr>
          </p:pic>
        </p:grpSp>
      </p:grpSp>
      <p:pic>
        <p:nvPicPr>
          <p:cNvPr id="2" name="Graphic 1">
            <a:extLst>
              <a:ext uri="{FF2B5EF4-FFF2-40B4-BE49-F238E27FC236}">
                <a16:creationId xmlns:a16="http://schemas.microsoft.com/office/drawing/2014/main" id="{69B4B071-AA05-4D1A-8B2F-0BAA966D677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845323" y="2497879"/>
            <a:ext cx="638175" cy="752475"/>
          </a:xfrm>
          <a:prstGeom prst="rect">
            <a:avLst/>
          </a:prstGeom>
        </p:spPr>
      </p:pic>
      <p:pic>
        <p:nvPicPr>
          <p:cNvPr id="4" name="Graphic 3">
            <a:extLst>
              <a:ext uri="{FF2B5EF4-FFF2-40B4-BE49-F238E27FC236}">
                <a16:creationId xmlns:a16="http://schemas.microsoft.com/office/drawing/2014/main" id="{8BBC8BB0-B99B-4E42-8256-F08A5EEE1E79}"/>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068104" y="4716467"/>
            <a:ext cx="1082759" cy="1798153"/>
          </a:xfrm>
          <a:prstGeom prst="rect">
            <a:avLst/>
          </a:prstGeom>
        </p:spPr>
      </p:pic>
      <p:pic>
        <p:nvPicPr>
          <p:cNvPr id="5" name="Graphic 4">
            <a:extLst>
              <a:ext uri="{FF2B5EF4-FFF2-40B4-BE49-F238E27FC236}">
                <a16:creationId xmlns:a16="http://schemas.microsoft.com/office/drawing/2014/main" id="{99CE2772-685B-4C7C-A011-103840CBA28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596719" y="4724477"/>
            <a:ext cx="1172769" cy="1858728"/>
          </a:xfrm>
          <a:prstGeom prst="rect">
            <a:avLst/>
          </a:prstGeom>
        </p:spPr>
      </p:pic>
      <p:pic>
        <p:nvPicPr>
          <p:cNvPr id="6" name="Graphic 5">
            <a:extLst>
              <a:ext uri="{FF2B5EF4-FFF2-40B4-BE49-F238E27FC236}">
                <a16:creationId xmlns:a16="http://schemas.microsoft.com/office/drawing/2014/main" id="{CFFCA80E-1B0B-4E87-B930-174E68160F6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335942" y="2520948"/>
            <a:ext cx="666750" cy="723900"/>
          </a:xfrm>
          <a:prstGeom prst="rect">
            <a:avLst/>
          </a:prstGeom>
        </p:spPr>
      </p:pic>
      <p:pic>
        <p:nvPicPr>
          <p:cNvPr id="7" name="Graphic 6">
            <a:extLst>
              <a:ext uri="{FF2B5EF4-FFF2-40B4-BE49-F238E27FC236}">
                <a16:creationId xmlns:a16="http://schemas.microsoft.com/office/drawing/2014/main" id="{EA6F87F6-4C0B-4277-B4EE-0313A7E45EC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354992" y="3647432"/>
            <a:ext cx="628650" cy="714375"/>
          </a:xfrm>
          <a:prstGeom prst="rect">
            <a:avLst/>
          </a:prstGeom>
        </p:spPr>
      </p:pic>
    </p:spTree>
    <p:extLst>
      <p:ext uri="{BB962C8B-B14F-4D97-AF65-F5344CB8AC3E}">
        <p14:creationId xmlns:p14="http://schemas.microsoft.com/office/powerpoint/2010/main" val="210135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Kelvin</a:t>
            </a:r>
          </a:p>
        </p:txBody>
      </p:sp>
      <p:sp>
        <p:nvSpPr>
          <p:cNvPr id="3" name="Zástupný objekt pre obsah 2">
            <a:extLst>
              <a:ext uri="{FF2B5EF4-FFF2-40B4-BE49-F238E27FC236}">
                <a16:creationId xmlns:a16="http://schemas.microsoft.com/office/drawing/2014/main" id="{67628F20-0B51-4A00-BB49-FEEAD83715F1}"/>
              </a:ext>
            </a:extLst>
          </p:cNvPr>
          <p:cNvSpPr>
            <a:spLocks noGrp="1"/>
          </p:cNvSpPr>
          <p:nvPr>
            <p:ph idx="1"/>
          </p:nvPr>
        </p:nvSpPr>
        <p:spPr>
          <a:xfrm>
            <a:off x="-1258371" y="1193359"/>
            <a:ext cx="1133436" cy="694839"/>
          </a:xfrm>
        </p:spPr>
        <p:txBody>
          <a:bodyPr/>
          <a:lstStyle/>
          <a:p>
            <a:endParaRPr lang="sk-SK" dirty="0"/>
          </a:p>
          <a:p>
            <a:endParaRPr lang="sk-SK" dirty="0"/>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5" name="Obdĺžnik 4">
            <a:extLst>
              <a:ext uri="{FF2B5EF4-FFF2-40B4-BE49-F238E27FC236}">
                <a16:creationId xmlns:a16="http://schemas.microsoft.com/office/drawing/2014/main" id="{F66A6C98-C7DC-4ED7-850A-383EE3868A18}"/>
              </a:ext>
            </a:extLst>
          </p:cNvPr>
          <p:cNvSpPr/>
          <p:nvPr/>
        </p:nvSpPr>
        <p:spPr>
          <a:xfrm>
            <a:off x="361507" y="1057838"/>
            <a:ext cx="11468985" cy="2310889"/>
          </a:xfrm>
          <a:prstGeom prst="rect">
            <a:avLst/>
          </a:prstGeom>
        </p:spPr>
        <p:txBody>
          <a:bodyPr wrap="square">
            <a:spAutoFit/>
          </a:bodyPr>
          <a:lstStyle/>
          <a:p>
            <a:pPr algn="just">
              <a:spcAft>
                <a:spcPts val="0"/>
              </a:spcAft>
            </a:pPr>
            <a:r>
              <a:rPr lang="sk-SK" sz="1600" dirty="0">
                <a:solidFill>
                  <a:srgbClr val="C00000"/>
                </a:solidFill>
                <a:latin typeface="Arial" panose="020B0604020202020204" pitchFamily="34" charset="0"/>
                <a:ea typeface="Times New Roman" panose="02020603050405020304" pitchFamily="18" charset="0"/>
              </a:rPr>
              <a:t>Je dobré sa v prvom rade zamyslieť </a:t>
            </a:r>
            <a:r>
              <a:rPr lang="sk-SK" sz="1600" dirty="0">
                <a:solidFill>
                  <a:srgbClr val="535353"/>
                </a:solidFill>
                <a:latin typeface="Arial" panose="020B0604020202020204" pitchFamily="34" charset="0"/>
                <a:ea typeface="Times New Roman" panose="02020603050405020304" pitchFamily="18" charset="0"/>
              </a:rPr>
              <a:t>kde bude žiarovka umiestnená a aký bude jej účel. Spektrum bielej je široké. Pri hodnote 3000 Kelvinov je svetlo žlté, a pri 5000 Kelvinov už modrasté. Odlišná farebná teplota spôsobuje odlišné osvetlenie a odlišnú viditeľnosť. Každá vlnovú dĺžka produkuje odlišné farby pre ľudské oko od pomarančovej, žltej, zelenej, modrej, modro-fialovej až po fialovú. Citlivosť oka sa mení spolu s vlnovou dĺžkou.</a:t>
            </a:r>
            <a:endParaRPr lang="sk-SK" sz="1600" dirty="0">
              <a:latin typeface="Times New Roman" panose="02020603050405020304" pitchFamily="18" charset="0"/>
              <a:ea typeface="Times New Roman" panose="02020603050405020304" pitchFamily="18" charset="0"/>
            </a:endParaRPr>
          </a:p>
          <a:p>
            <a:pPr algn="just">
              <a:spcAft>
                <a:spcPts val="1125"/>
              </a:spcAft>
            </a:pPr>
            <a:r>
              <a:rPr lang="sk-SK" sz="1600" dirty="0">
                <a:solidFill>
                  <a:srgbClr val="535353"/>
                </a:solidFill>
                <a:latin typeface="Arial" panose="020B0604020202020204" pitchFamily="34" charset="0"/>
                <a:ea typeface="Times New Roman" panose="02020603050405020304" pitchFamily="18" charset="0"/>
              </a:rPr>
              <a:t>LED svetelné </a:t>
            </a:r>
            <a:r>
              <a:rPr lang="sk-SK" sz="1600" dirty="0" err="1">
                <a:solidFill>
                  <a:srgbClr val="535353"/>
                </a:solidFill>
                <a:latin typeface="Arial" panose="020B0604020202020204" pitchFamily="34" charset="0"/>
                <a:ea typeface="Times New Roman" panose="02020603050405020304" pitchFamily="18" charset="0"/>
              </a:rPr>
              <a:t>zroje</a:t>
            </a:r>
            <a:r>
              <a:rPr lang="sk-SK" sz="1600" dirty="0">
                <a:solidFill>
                  <a:srgbClr val="535353"/>
                </a:solidFill>
                <a:latin typeface="Arial" panose="020B0604020202020204" pitchFamily="34" charset="0"/>
                <a:ea typeface="Times New Roman" panose="02020603050405020304" pitchFamily="18" charset="0"/>
              </a:rPr>
              <a:t> sa vyrábajú v rôznych farbách svetla – od bielej farby denného svetla až po extra teplú bielu, ktorá približne zodpovedá farbe svetla klasickej žiarovky. Táto farba je ideálna na vytvorenie útulných kútikov, v ktorých sa výborne oddychuje. Pracovné plochy najlepšie osvetlíte svetlom vo farbe neutrálnej bielej alebo bielej denného svetla.</a:t>
            </a:r>
            <a:endParaRPr lang="sk-SK" sz="1600" dirty="0">
              <a:latin typeface="Times New Roman" panose="02020603050405020304" pitchFamily="18" charset="0"/>
              <a:ea typeface="Times New Roman" panose="02020603050405020304" pitchFamily="18" charset="0"/>
            </a:endParaRPr>
          </a:p>
          <a:p>
            <a:pPr>
              <a:spcBef>
                <a:spcPts val="600"/>
              </a:spcBef>
              <a:spcAft>
                <a:spcPts val="600"/>
              </a:spcAft>
            </a:pPr>
            <a:r>
              <a:rPr lang="sk-SK" dirty="0">
                <a:solidFill>
                  <a:srgbClr val="222222"/>
                </a:solidFill>
                <a:latin typeface="Arial" panose="020B0604020202020204" pitchFamily="34" charset="0"/>
                <a:ea typeface="Times New Roman" panose="02020603050405020304" pitchFamily="18" charset="0"/>
              </a:rPr>
              <a:t> </a:t>
            </a:r>
            <a:endParaRPr lang="sk-SK" sz="2000" dirty="0">
              <a:effectLst/>
              <a:latin typeface="Times New Roman" panose="02020603050405020304" pitchFamily="18" charset="0"/>
              <a:ea typeface="Times New Roman" panose="02020603050405020304" pitchFamily="18" charset="0"/>
            </a:endParaRPr>
          </a:p>
        </p:txBody>
      </p:sp>
      <p:pic>
        <p:nvPicPr>
          <p:cNvPr id="5126" name="Picture 6" descr="Súvisiaci obrázok">
            <a:extLst>
              <a:ext uri="{FF2B5EF4-FFF2-40B4-BE49-F238E27FC236}">
                <a16:creationId xmlns:a16="http://schemas.microsoft.com/office/drawing/2014/main" id="{6CEBAB02-E420-4063-8ABE-8208B329A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403" y="3140945"/>
            <a:ext cx="7781192" cy="301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71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43ED8-9A4F-4C65-B826-957677034EB0}"/>
              </a:ext>
            </a:extLst>
          </p:cNvPr>
          <p:cNvSpPr>
            <a:spLocks noGrp="1"/>
          </p:cNvSpPr>
          <p:nvPr>
            <p:ph type="title"/>
          </p:nvPr>
        </p:nvSpPr>
        <p:spPr>
          <a:xfrm>
            <a:off x="4898065" y="576827"/>
            <a:ext cx="6932428" cy="388337"/>
          </a:xfrm>
        </p:spPr>
        <p:txBody>
          <a:bodyPr>
            <a:normAutofit fontScale="90000"/>
          </a:bodyPr>
          <a:lstStyle/>
          <a:p>
            <a:pPr algn="r"/>
            <a:r>
              <a:rPr lang="sk-SK" dirty="0">
                <a:latin typeface="Arial" panose="020B0604020202020204" pitchFamily="34" charset="0"/>
                <a:cs typeface="Arial" panose="020B0604020202020204" pitchFamily="34" charset="0"/>
              </a:rPr>
              <a:t>CCT svietidlá</a:t>
            </a:r>
          </a:p>
        </p:txBody>
      </p:sp>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3" name="Obdĺžnik 2">
            <a:extLst>
              <a:ext uri="{FF2B5EF4-FFF2-40B4-BE49-F238E27FC236}">
                <a16:creationId xmlns:a16="http://schemas.microsoft.com/office/drawing/2014/main" id="{1F453EA2-6585-4A3A-9C8E-22F5F6000583}"/>
              </a:ext>
            </a:extLst>
          </p:cNvPr>
          <p:cNvSpPr/>
          <p:nvPr/>
        </p:nvSpPr>
        <p:spPr>
          <a:xfrm>
            <a:off x="298938" y="1285662"/>
            <a:ext cx="11531555" cy="1569660"/>
          </a:xfrm>
          <a:prstGeom prst="rect">
            <a:avLst/>
          </a:prstGeom>
        </p:spPr>
        <p:txBody>
          <a:bodyPr wrap="square">
            <a:spAutoFit/>
          </a:bodyPr>
          <a:lstStyle/>
          <a:p>
            <a:r>
              <a:rPr lang="sk-SK" sz="3200" b="1" dirty="0">
                <a:solidFill>
                  <a:srgbClr val="000000"/>
                </a:solidFill>
                <a:latin typeface="Arial" panose="020B0604020202020204" pitchFamily="34" charset="0"/>
              </a:rPr>
              <a:t>CCT</a:t>
            </a:r>
            <a:r>
              <a:rPr lang="sk-SK" b="1" dirty="0">
                <a:solidFill>
                  <a:srgbClr val="000000"/>
                </a:solidFill>
                <a:latin typeface="Arial" panose="020B0604020202020204" pitchFamily="34" charset="0"/>
              </a:rPr>
              <a:t> LED dynamické svietidlá</a:t>
            </a:r>
            <a:r>
              <a:rPr lang="sk-SK" dirty="0">
                <a:solidFill>
                  <a:srgbClr val="000000"/>
                </a:solidFill>
                <a:latin typeface="Arial" panose="020B0604020202020204" pitchFamily="34" charset="0"/>
              </a:rPr>
              <a:t> ktoré sú</a:t>
            </a:r>
            <a:r>
              <a:rPr lang="sk-SK" sz="1600" dirty="0">
                <a:solidFill>
                  <a:srgbClr val="000000"/>
                </a:solidFill>
                <a:latin typeface="Arial" panose="020B0604020202020204" pitchFamily="34" charset="0"/>
              </a:rPr>
              <a:t> nové úsporne typy osvetlení, u ktorého je možne meniť farbu svetla od 3000 - 6500K a intenzitu svetla. To znamená, že ste schopný si vytvoriť farbu svetla, na ktorú máte zrovna náladu alebo </a:t>
            </a:r>
            <a:r>
              <a:rPr lang="sk-SK" sz="1600" dirty="0" err="1">
                <a:solidFill>
                  <a:srgbClr val="000000"/>
                </a:solidFill>
                <a:latin typeface="Arial" panose="020B0604020202020204" pitchFamily="34" charset="0"/>
              </a:rPr>
              <a:t>okoľnú</a:t>
            </a:r>
            <a:r>
              <a:rPr lang="sk-SK" sz="1600" dirty="0">
                <a:solidFill>
                  <a:srgbClr val="000000"/>
                </a:solidFill>
                <a:latin typeface="Arial" panose="020B0604020202020204" pitchFamily="34" charset="0"/>
              </a:rPr>
              <a:t> atmosféru ktorej to zrovna nahráva. Teplu bielu farbu, neutrálnu alebo studenú bielu ide zároveň i stmievať. </a:t>
            </a:r>
          </a:p>
          <a:p>
            <a:r>
              <a:rPr lang="sk-SK" sz="1600" dirty="0">
                <a:solidFill>
                  <a:srgbClr val="000000"/>
                </a:solidFill>
                <a:latin typeface="Arial" panose="020B0604020202020204" pitchFamily="34" charset="0"/>
              </a:rPr>
              <a:t>Súčasťou svietidiel je diaľkový ovládač , ktorý vysiela RF signál o frekvencii 2,4GHz alebo ma priamo ovládanie na tele svietidla. Diaľkovo ovládane svietidla je možne aj spájať do skúpim s pučom aj 200ks na jedno </a:t>
            </a:r>
            <a:r>
              <a:rPr lang="sk-SK" sz="1600" dirty="0" err="1">
                <a:solidFill>
                  <a:srgbClr val="000000"/>
                </a:solidFill>
                <a:latin typeface="Arial" panose="020B0604020202020204" pitchFamily="34" charset="0"/>
              </a:rPr>
              <a:t>ovladanie</a:t>
            </a:r>
            <a:r>
              <a:rPr lang="sk-SK" sz="1600" dirty="0">
                <a:solidFill>
                  <a:srgbClr val="000000"/>
                </a:solidFill>
                <a:latin typeface="Arial" panose="020B0604020202020204" pitchFamily="34" charset="0"/>
              </a:rPr>
              <a:t>.</a:t>
            </a:r>
            <a:endParaRPr lang="sk-SK" dirty="0"/>
          </a:p>
        </p:txBody>
      </p:sp>
      <p:sp>
        <p:nvSpPr>
          <p:cNvPr id="4" name="Obdĺžnik 3">
            <a:extLst>
              <a:ext uri="{FF2B5EF4-FFF2-40B4-BE49-F238E27FC236}">
                <a16:creationId xmlns:a16="http://schemas.microsoft.com/office/drawing/2014/main" id="{8A687814-F2A0-4D45-9F11-3AE627D2C363}"/>
              </a:ext>
            </a:extLst>
          </p:cNvPr>
          <p:cNvSpPr/>
          <p:nvPr/>
        </p:nvSpPr>
        <p:spPr>
          <a:xfrm>
            <a:off x="298938" y="2991155"/>
            <a:ext cx="6096000" cy="369332"/>
          </a:xfrm>
          <a:prstGeom prst="rect">
            <a:avLst/>
          </a:prstGeom>
        </p:spPr>
        <p:txBody>
          <a:bodyPr wrap="square">
            <a:spAutoFit/>
          </a:bodyPr>
          <a:lstStyle/>
          <a:p>
            <a:r>
              <a:rPr lang="sk-SK" b="1" dirty="0">
                <a:solidFill>
                  <a:srgbClr val="000000"/>
                </a:solidFill>
                <a:latin typeface="Arial" panose="020B0604020202020204" pitchFamily="34" charset="0"/>
              </a:rPr>
              <a:t>Typické CCT svietidla a </a:t>
            </a:r>
            <a:r>
              <a:rPr lang="sk-SK" b="1" dirty="0" err="1">
                <a:solidFill>
                  <a:srgbClr val="000000"/>
                </a:solidFill>
                <a:latin typeface="Arial" panose="020B0604020202020204" pitchFamily="34" charset="0"/>
              </a:rPr>
              <a:t>realizacie</a:t>
            </a:r>
            <a:r>
              <a:rPr lang="sk-SK" b="1" dirty="0">
                <a:solidFill>
                  <a:srgbClr val="000000"/>
                </a:solidFill>
                <a:latin typeface="Arial" panose="020B0604020202020204" pitchFamily="34" charset="0"/>
              </a:rPr>
              <a:t>:</a:t>
            </a:r>
            <a:endParaRPr lang="sk-SK" dirty="0"/>
          </a:p>
        </p:txBody>
      </p:sp>
      <p:pic>
        <p:nvPicPr>
          <p:cNvPr id="8194" name="Picture 2" descr="Výsledok vyhľadávania obrázkov pre dopyt cct light down light">
            <a:extLst>
              <a:ext uri="{FF2B5EF4-FFF2-40B4-BE49-F238E27FC236}">
                <a16:creationId xmlns:a16="http://schemas.microsoft.com/office/drawing/2014/main" id="{B45AA9DB-D833-49A2-81CC-0787194E6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06" y="3570676"/>
            <a:ext cx="2610293" cy="26328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ýsledok vyhľadávania obrázkov pre dopyt cct ciling  light">
            <a:extLst>
              <a:ext uri="{FF2B5EF4-FFF2-40B4-BE49-F238E27FC236}">
                <a16:creationId xmlns:a16="http://schemas.microsoft.com/office/drawing/2014/main" id="{0D4B42FD-49B4-494E-BA01-ABA0609E8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0" y="3570676"/>
            <a:ext cx="2517780" cy="264004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úvisiaci obrázok">
            <a:extLst>
              <a:ext uri="{FF2B5EF4-FFF2-40B4-BE49-F238E27FC236}">
                <a16:creationId xmlns:a16="http://schemas.microsoft.com/office/drawing/2014/main" id="{C4CC3188-4888-44B1-9C1B-44283331E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734" y="3565492"/>
            <a:ext cx="2638792" cy="26387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úvisiaci obrázok">
            <a:extLst>
              <a:ext uri="{FF2B5EF4-FFF2-40B4-BE49-F238E27FC236}">
                <a16:creationId xmlns:a16="http://schemas.microsoft.com/office/drawing/2014/main" id="{A24031DC-F5B5-43CB-B458-56869D07D0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0861" y="3565491"/>
            <a:ext cx="2640045" cy="264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43ED8-9A4F-4C65-B826-957677034EB0}"/>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CCT svietidlá</a:t>
            </a:r>
          </a:p>
        </p:txBody>
      </p:sp>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pic>
        <p:nvPicPr>
          <p:cNvPr id="9218" name="Picture 2" descr="Výsledok vyhľadávania obrázkov pre dopyt tunable ceiling light">
            <a:extLst>
              <a:ext uri="{FF2B5EF4-FFF2-40B4-BE49-F238E27FC236}">
                <a16:creationId xmlns:a16="http://schemas.microsoft.com/office/drawing/2014/main" id="{9DB1B576-A65E-42B0-A334-8B27500D9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07" y="1200150"/>
            <a:ext cx="365483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ýsledok vyhľadávania obrázkov pre dopyt tunable ceiling light">
            <a:extLst>
              <a:ext uri="{FF2B5EF4-FFF2-40B4-BE49-F238E27FC236}">
                <a16:creationId xmlns:a16="http://schemas.microsoft.com/office/drawing/2014/main" id="{1E0A68AB-0B62-4909-AE7C-93215637F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26" y="1200149"/>
            <a:ext cx="2228849" cy="222884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Výsledok vyhľadávania obrázkov pre dopyt tunable light">
            <a:extLst>
              <a:ext uri="{FF2B5EF4-FFF2-40B4-BE49-F238E27FC236}">
                <a16:creationId xmlns:a16="http://schemas.microsoft.com/office/drawing/2014/main" id="{E93DFC90-D2DC-43F9-93D5-8F754A1E1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06" y="3551902"/>
            <a:ext cx="3188205" cy="268184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Výsledok vyhľadávania obrázkov pre dopyt tunable light">
            <a:extLst>
              <a:ext uri="{FF2B5EF4-FFF2-40B4-BE49-F238E27FC236}">
                <a16:creationId xmlns:a16="http://schemas.microsoft.com/office/drawing/2014/main" id="{97165AD9-E562-47CF-80F1-EC43649CF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576" y="3551902"/>
            <a:ext cx="4070839" cy="269081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Súvisiaci obrázok">
            <a:extLst>
              <a:ext uri="{FF2B5EF4-FFF2-40B4-BE49-F238E27FC236}">
                <a16:creationId xmlns:a16="http://schemas.microsoft.com/office/drawing/2014/main" id="{FE24B3F8-075B-4FB4-A3F1-F257F93E79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159" y="1119466"/>
            <a:ext cx="3481707" cy="230953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Výsledok vyhľadávania obrázkov pre dopyt dalen light">
            <a:extLst>
              <a:ext uri="{FF2B5EF4-FFF2-40B4-BE49-F238E27FC236}">
                <a16:creationId xmlns:a16="http://schemas.microsoft.com/office/drawing/2014/main" id="{E4BBBE73-260B-4E53-904A-6CDAFAC83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5289" y="3551902"/>
            <a:ext cx="3218211" cy="268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7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ok 12" descr="VÃ½sledok vyhÄ¾adÃ¡vania obrÃ¡zkov pre dopyt cri led">
            <a:extLst>
              <a:ext uri="{FF2B5EF4-FFF2-40B4-BE49-F238E27FC236}">
                <a16:creationId xmlns:a16="http://schemas.microsoft.com/office/drawing/2014/main" id="{A535293D-104C-46F5-85A3-9868767D97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07665" y="4837021"/>
            <a:ext cx="5295314" cy="1690250"/>
          </a:xfrm>
          <a:prstGeom prst="rect">
            <a:avLst/>
          </a:prstGeom>
          <a:noFill/>
          <a:ln>
            <a:noFill/>
          </a:ln>
        </p:spPr>
      </p:pic>
      <p:sp>
        <p:nvSpPr>
          <p:cNvPr id="2" name="Nadpis 1">
            <a:extLst>
              <a:ext uri="{FF2B5EF4-FFF2-40B4-BE49-F238E27FC236}">
                <a16:creationId xmlns:a16="http://schemas.microsoft.com/office/drawing/2014/main" id="{D4B43ED8-9A4F-4C65-B826-957677034EB0}"/>
              </a:ext>
            </a:extLst>
          </p:cNvPr>
          <p:cNvSpPr>
            <a:spLocks noGrp="1"/>
          </p:cNvSpPr>
          <p:nvPr>
            <p:ph type="title"/>
          </p:nvPr>
        </p:nvSpPr>
        <p:spPr/>
        <p:txBody>
          <a:bodyPr>
            <a:noAutofit/>
          </a:bodyPr>
          <a:lstStyle/>
          <a:p>
            <a:pPr algn="r"/>
            <a:r>
              <a:rPr lang="sk-SK" sz="2700" dirty="0">
                <a:latin typeface="Arial" panose="020B0604020202020204" pitchFamily="34" charset="0"/>
                <a:cs typeface="Arial" panose="020B0604020202020204" pitchFamily="34" charset="0"/>
              </a:rPr>
              <a:t>CRI (RA)</a:t>
            </a:r>
            <a:endParaRPr lang="sk-SK" sz="2700" dirty="0"/>
          </a:p>
        </p:txBody>
      </p:sp>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3" name="Obdĺžnik 2">
            <a:extLst>
              <a:ext uri="{FF2B5EF4-FFF2-40B4-BE49-F238E27FC236}">
                <a16:creationId xmlns:a16="http://schemas.microsoft.com/office/drawing/2014/main" id="{815AEDF5-1941-4AE5-B6A7-E15D7EC8469D}"/>
              </a:ext>
            </a:extLst>
          </p:cNvPr>
          <p:cNvSpPr/>
          <p:nvPr/>
        </p:nvSpPr>
        <p:spPr>
          <a:xfrm>
            <a:off x="220830" y="1079464"/>
            <a:ext cx="11468985" cy="4031040"/>
          </a:xfrm>
          <a:prstGeom prst="rect">
            <a:avLst/>
          </a:prstGeom>
        </p:spPr>
        <p:txBody>
          <a:bodyPr wrap="square">
            <a:spAutoFit/>
          </a:bodyPr>
          <a:lstStyle/>
          <a:p>
            <a:pPr>
              <a:lnSpc>
                <a:spcPct val="107000"/>
              </a:lnSpc>
              <a:spcBef>
                <a:spcPts val="200"/>
              </a:spcBef>
              <a:spcAft>
                <a:spcPts val="0"/>
              </a:spcAft>
            </a:pPr>
            <a:r>
              <a:rPr lang="sk-SK" sz="3200" b="1" dirty="0">
                <a:latin typeface="Arial" panose="020B0604020202020204" pitchFamily="34" charset="0"/>
                <a:ea typeface="Times New Roman" panose="02020603050405020304" pitchFamily="18" charset="0"/>
                <a:cs typeface="Times New Roman" panose="02020603050405020304" pitchFamily="18" charset="0"/>
              </a:rPr>
              <a:t>CRI</a:t>
            </a:r>
            <a:r>
              <a:rPr lang="sk-SK" sz="2400" b="1" dirty="0">
                <a:latin typeface="Arial" panose="020B0604020202020204" pitchFamily="34" charset="0"/>
                <a:ea typeface="Times New Roman" panose="02020603050405020304" pitchFamily="18" charset="0"/>
                <a:cs typeface="Times New Roman" panose="02020603050405020304" pitchFamily="18" charset="0"/>
              </a:rPr>
              <a:t> </a:t>
            </a:r>
            <a:r>
              <a:rPr lang="sk-SK" sz="2000" b="1" dirty="0">
                <a:latin typeface="Arial" panose="020B0604020202020204" pitchFamily="34" charset="0"/>
                <a:ea typeface="Times New Roman" panose="02020603050405020304" pitchFamily="18" charset="0"/>
                <a:cs typeface="Times New Roman" panose="02020603050405020304" pitchFamily="18" charset="0"/>
              </a:rPr>
              <a:t>(RA)</a:t>
            </a:r>
            <a:r>
              <a:rPr lang="sk-SK" sz="1200" b="1" dirty="0">
                <a:latin typeface="Arial" panose="020B0604020202020204" pitchFamily="34" charset="0"/>
                <a:ea typeface="Times New Roman" panose="02020603050405020304" pitchFamily="18" charset="0"/>
                <a:cs typeface="Times New Roman" panose="02020603050405020304" pitchFamily="18" charset="0"/>
              </a:rPr>
              <a:t> </a:t>
            </a:r>
            <a:r>
              <a:rPr lang="sk-SK" b="1" dirty="0">
                <a:latin typeface="Arial" panose="020B0604020202020204" pitchFamily="34" charset="0"/>
                <a:ea typeface="Times New Roman" panose="02020603050405020304" pitchFamily="18" charset="0"/>
                <a:cs typeface="Times New Roman" panose="02020603050405020304" pitchFamily="18" charset="0"/>
              </a:rPr>
              <a:t>(</a:t>
            </a:r>
            <a:r>
              <a:rPr lang="sk-SK" b="1" dirty="0" err="1">
                <a:latin typeface="Arial" panose="020B0604020202020204" pitchFamily="34" charset="0"/>
                <a:ea typeface="Times New Roman" panose="02020603050405020304" pitchFamily="18" charset="0"/>
                <a:cs typeface="Times New Roman" panose="02020603050405020304" pitchFamily="18" charset="0"/>
              </a:rPr>
              <a:t>color</a:t>
            </a:r>
            <a:r>
              <a:rPr lang="sk-SK" b="1" dirty="0">
                <a:latin typeface="Arial" panose="020B0604020202020204" pitchFamily="34" charset="0"/>
                <a:ea typeface="Times New Roman" panose="02020603050405020304" pitchFamily="18" charset="0"/>
                <a:cs typeface="Times New Roman" panose="02020603050405020304" pitchFamily="18" charset="0"/>
              </a:rPr>
              <a:t> </a:t>
            </a:r>
            <a:r>
              <a:rPr lang="sk-SK" b="1" dirty="0" err="1">
                <a:latin typeface="Arial" panose="020B0604020202020204" pitchFamily="34" charset="0"/>
                <a:ea typeface="Times New Roman" panose="02020603050405020304" pitchFamily="18" charset="0"/>
                <a:cs typeface="Times New Roman" panose="02020603050405020304" pitchFamily="18" charset="0"/>
              </a:rPr>
              <a:t>rendering</a:t>
            </a:r>
            <a:r>
              <a:rPr lang="sk-SK" b="1" dirty="0">
                <a:latin typeface="Arial" panose="020B0604020202020204" pitchFamily="34" charset="0"/>
                <a:ea typeface="Times New Roman" panose="02020603050405020304" pitchFamily="18" charset="0"/>
                <a:cs typeface="Times New Roman" panose="02020603050405020304" pitchFamily="18" charset="0"/>
              </a:rPr>
              <a:t> index) </a:t>
            </a:r>
            <a:r>
              <a:rPr lang="sk-SK" sz="1600" b="1" dirty="0">
                <a:latin typeface="Arial" panose="020B0604020202020204" pitchFamily="34" charset="0"/>
                <a:ea typeface="Times New Roman" panose="02020603050405020304" pitchFamily="18" charset="0"/>
                <a:cs typeface="Times New Roman" panose="02020603050405020304" pitchFamily="18" charset="0"/>
              </a:rPr>
              <a:t>index farebného podania je svetelný parameter, ktorý málokto pozná a väčšinou sa spája s teplotou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chromatickosti</a:t>
            </a:r>
            <a:r>
              <a:rPr lang="sk-SK" sz="1600" b="1" dirty="0">
                <a:latin typeface="Arial" panose="020B0604020202020204" pitchFamily="34" charset="0"/>
                <a:ea typeface="Times New Roman" panose="02020603050405020304" pitchFamily="18" charset="0"/>
                <a:cs typeface="Times New Roman" panose="02020603050405020304" pitchFamily="18" charset="0"/>
              </a:rPr>
              <a:t>. Slnečné svetlo má index farebného podania 100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Ra</a:t>
            </a:r>
            <a:r>
              <a:rPr lang="sk-SK" sz="1600" b="1" dirty="0">
                <a:latin typeface="Arial" panose="020B0604020202020204" pitchFamily="34" charset="0"/>
                <a:ea typeface="Times New Roman" panose="02020603050405020304" pitchFamily="18" charset="0"/>
                <a:cs typeface="Times New Roman" panose="02020603050405020304" pitchFamily="18" charset="0"/>
              </a:rPr>
              <a:t> (CRI). A všetky umelé svetlené zdroje sú porovnávané s týmto denným svetlom a vyjadrujú percentuálne zastúpenie všetkých farieb oproti slnku. To znamená, že číselný údaj napr. 80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Ra</a:t>
            </a:r>
            <a:r>
              <a:rPr lang="sk-SK" sz="1600" b="1" dirty="0">
                <a:latin typeface="Arial" panose="020B0604020202020204" pitchFamily="34" charset="0"/>
                <a:ea typeface="Times New Roman" panose="02020603050405020304" pitchFamily="18" charset="0"/>
                <a:cs typeface="Times New Roman" panose="02020603050405020304" pitchFamily="18" charset="0"/>
              </a:rPr>
              <a:t> (CRI) znamená, že umelý svetlený zdroj obsahuje 80% všetkých vlnových dĺžok oproti slnku. Normy STN hovoria o minimálnom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Ra</a:t>
            </a:r>
            <a:r>
              <a:rPr lang="sk-SK" sz="1600" b="1" dirty="0">
                <a:latin typeface="Arial" panose="020B0604020202020204" pitchFamily="34" charset="0"/>
                <a:ea typeface="Times New Roman" panose="02020603050405020304" pitchFamily="18" charset="0"/>
                <a:cs typeface="Times New Roman" panose="02020603050405020304" pitchFamily="18" charset="0"/>
              </a:rPr>
              <a:t> (CRI) pre určité priestory a s rôznym využitím týchto priestorov. Napríklad kancelárske priestory majú predpísaných minimálne 80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Ra</a:t>
            </a:r>
            <a:r>
              <a:rPr lang="sk-SK" sz="1600" b="1" dirty="0">
                <a:latin typeface="Arial" panose="020B0604020202020204" pitchFamily="34" charset="0"/>
                <a:ea typeface="Times New Roman" panose="02020603050405020304" pitchFamily="18" charset="0"/>
                <a:cs typeface="Times New Roman" panose="02020603050405020304" pitchFamily="18" charset="0"/>
              </a:rPr>
              <a:t> (CRI). Základná podstata indexu farebného podania je pravidlo odrazu svetla od materiálov. Je to odraz žiarenia rôznych vlnových dĺžok od pozorovaných predmetov. Znamená to, že vnímame červený predmet len pre to lebo sa od neho odráža práve vlnová dĺžka červenej farby. Ak by táto vlnová dĺžka chýbala v svetelnom žiarení nevideli by sme ju a vnímali ju ako šedú. Parameter indexu farebného podania je často potláčaný a verejnosti nezverejňovaný pretože hromadne vyrábané LED a žiarivky spĺňajú minimálne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Ra</a:t>
            </a:r>
            <a:r>
              <a:rPr lang="sk-SK" sz="1600" b="1" dirty="0">
                <a:latin typeface="Arial" panose="020B0604020202020204" pitchFamily="34" charset="0"/>
                <a:ea typeface="Times New Roman" panose="02020603050405020304" pitchFamily="18" charset="0"/>
                <a:cs typeface="Times New Roman" panose="02020603050405020304" pitchFamily="18" charset="0"/>
              </a:rPr>
              <a:t> (CRI) 80 a výroba kvalitnejších LED a žiariviek s vyšším indexom farebného podania je finančne podstatne náročnejšia – zdravie ľudí je aj tu na druhom mieste. Objavujú sa na LED svietidlách a  žiarivkových trubiciach názvy ako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Day</a:t>
            </a:r>
            <a:r>
              <a:rPr lang="sk-SK" sz="1600" b="1" dirty="0">
                <a:latin typeface="Arial" panose="020B0604020202020204" pitchFamily="34" charset="0"/>
                <a:ea typeface="Times New Roman" panose="02020603050405020304" pitchFamily="18" charset="0"/>
                <a:cs typeface="Times New Roman" panose="02020603050405020304" pitchFamily="18" charset="0"/>
              </a:rPr>
              <a:t>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light</a:t>
            </a:r>
            <a:r>
              <a:rPr lang="sk-SK" sz="1600" b="1" dirty="0">
                <a:latin typeface="Arial" panose="020B0604020202020204" pitchFamily="34" charset="0"/>
                <a:ea typeface="Times New Roman" panose="02020603050405020304" pitchFamily="18" charset="0"/>
                <a:cs typeface="Times New Roman" panose="02020603050405020304" pitchFamily="18" charset="0"/>
              </a:rPr>
              <a:t>“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cool</a:t>
            </a:r>
            <a:r>
              <a:rPr lang="sk-SK" sz="1600" b="1" dirty="0">
                <a:latin typeface="Arial" panose="020B0604020202020204" pitchFamily="34" charset="0"/>
                <a:ea typeface="Times New Roman" panose="02020603050405020304" pitchFamily="18" charset="0"/>
                <a:cs typeface="Times New Roman" panose="02020603050405020304" pitchFamily="18" charset="0"/>
              </a:rPr>
              <a:t>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light</a:t>
            </a:r>
            <a:r>
              <a:rPr lang="sk-SK" sz="1600" b="1" dirty="0">
                <a:latin typeface="Arial" panose="020B0604020202020204" pitchFamily="34" charset="0"/>
                <a:ea typeface="Times New Roman" panose="02020603050405020304" pitchFamily="18" charset="0"/>
                <a:cs typeface="Times New Roman" panose="02020603050405020304" pitchFamily="18" charset="0"/>
              </a:rPr>
              <a:t>“ ale je to len údaj o teplote </a:t>
            </a:r>
            <a:r>
              <a:rPr lang="sk-SK" sz="1600" b="1" dirty="0" err="1">
                <a:latin typeface="Arial" panose="020B0604020202020204" pitchFamily="34" charset="0"/>
                <a:ea typeface="Times New Roman" panose="02020603050405020304" pitchFamily="18" charset="0"/>
                <a:cs typeface="Times New Roman" panose="02020603050405020304" pitchFamily="18" charset="0"/>
              </a:rPr>
              <a:t>chromatickosti</a:t>
            </a:r>
            <a:r>
              <a:rPr lang="sk-SK" sz="1600" b="1" dirty="0">
                <a:latin typeface="Arial" panose="020B0604020202020204" pitchFamily="34" charset="0"/>
                <a:ea typeface="Times New Roman" panose="02020603050405020304" pitchFamily="18" charset="0"/>
                <a:cs typeface="Times New Roman" panose="02020603050405020304" pitchFamily="18" charset="0"/>
              </a:rPr>
              <a:t>  a nie o kvalite svetla.</a:t>
            </a:r>
            <a:endParaRPr lang="sk-SK" sz="16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6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43ED8-9A4F-4C65-B826-957677034EB0}"/>
              </a:ext>
            </a:extLst>
          </p:cNvPr>
          <p:cNvSpPr>
            <a:spLocks noGrp="1"/>
          </p:cNvSpPr>
          <p:nvPr>
            <p:ph type="title"/>
          </p:nvPr>
        </p:nvSpPr>
        <p:spPr/>
        <p:txBody>
          <a:bodyPr>
            <a:noAutofit/>
          </a:bodyPr>
          <a:lstStyle/>
          <a:p>
            <a:pPr algn="r"/>
            <a:r>
              <a:rPr lang="sk-SK" sz="2700" dirty="0">
                <a:latin typeface="Arial" panose="020B0604020202020204" pitchFamily="34" charset="0"/>
                <a:cs typeface="Arial" panose="020B0604020202020204" pitchFamily="34" charset="0"/>
              </a:rPr>
              <a:t>CRI (RA)</a:t>
            </a:r>
            <a:endParaRPr lang="sk-SK" sz="2700" dirty="0"/>
          </a:p>
        </p:txBody>
      </p:sp>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pic>
        <p:nvPicPr>
          <p:cNvPr id="12" name="Obrázok 11" descr="VÃ½sledok vyhÄ¾adÃ¡vania obrÃ¡zkov pre dopyt cri led">
            <a:extLst>
              <a:ext uri="{FF2B5EF4-FFF2-40B4-BE49-F238E27FC236}">
                <a16:creationId xmlns:a16="http://schemas.microsoft.com/office/drawing/2014/main" id="{F990E987-DEEF-4D48-A19A-6543C158A4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1507" y="1622805"/>
            <a:ext cx="5388662" cy="1853932"/>
          </a:xfrm>
          <a:prstGeom prst="rect">
            <a:avLst/>
          </a:prstGeom>
          <a:noFill/>
          <a:ln>
            <a:noFill/>
          </a:ln>
        </p:spPr>
      </p:pic>
      <p:pic>
        <p:nvPicPr>
          <p:cNvPr id="13" name="Obrázok 12" descr="VÃ½sledok vyhÄ¾adÃ¡vania obrÃ¡zkov pre dopyt cri spectrum sun light">
            <a:extLst>
              <a:ext uri="{FF2B5EF4-FFF2-40B4-BE49-F238E27FC236}">
                <a16:creationId xmlns:a16="http://schemas.microsoft.com/office/drawing/2014/main" id="{1CC21F96-0465-4B44-8616-8728325465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86511" y="1543050"/>
            <a:ext cx="6043982" cy="4086594"/>
          </a:xfrm>
          <a:prstGeom prst="rect">
            <a:avLst/>
          </a:prstGeom>
          <a:noFill/>
          <a:ln>
            <a:noFill/>
          </a:ln>
        </p:spPr>
      </p:pic>
      <p:pic>
        <p:nvPicPr>
          <p:cNvPr id="10242" name="Picture 2" descr="Súvisiaci obrázok">
            <a:extLst>
              <a:ext uri="{FF2B5EF4-FFF2-40B4-BE49-F238E27FC236}">
                <a16:creationId xmlns:a16="http://schemas.microsoft.com/office/drawing/2014/main" id="{180F9C4E-271D-43B9-909F-ED55E4645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69" y="3619869"/>
            <a:ext cx="45720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4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43ED8-9A4F-4C65-B826-957677034EB0}"/>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3" name="Obdĺžnik 2">
            <a:extLst>
              <a:ext uri="{FF2B5EF4-FFF2-40B4-BE49-F238E27FC236}">
                <a16:creationId xmlns:a16="http://schemas.microsoft.com/office/drawing/2014/main" id="{9A9A34BC-574B-4AB9-8A6F-79B36F895A76}"/>
              </a:ext>
            </a:extLst>
          </p:cNvPr>
          <p:cNvSpPr/>
          <p:nvPr/>
        </p:nvSpPr>
        <p:spPr>
          <a:xfrm>
            <a:off x="276003" y="965164"/>
            <a:ext cx="11639993" cy="2554545"/>
          </a:xfrm>
          <a:prstGeom prst="rect">
            <a:avLst/>
          </a:prstGeom>
        </p:spPr>
        <p:txBody>
          <a:bodyPr wrap="square">
            <a:spAutoFit/>
          </a:bodyPr>
          <a:lstStyle/>
          <a:p>
            <a:pPr>
              <a:spcAft>
                <a:spcPts val="0"/>
              </a:spcAft>
            </a:pPr>
            <a:r>
              <a:rPr lang="sk-SK" sz="3200" b="1" dirty="0">
                <a:latin typeface="Arial" panose="020B0604020202020204" pitchFamily="34" charset="0"/>
                <a:ea typeface="Times New Roman" panose="02020603050405020304" pitchFamily="18" charset="0"/>
              </a:rPr>
              <a:t>UGR </a:t>
            </a:r>
            <a:r>
              <a:rPr lang="sk-SK" sz="1600" b="1" dirty="0">
                <a:solidFill>
                  <a:srgbClr val="333333"/>
                </a:solidFill>
                <a:latin typeface="Helvetica" panose="020B0604020202020204" pitchFamily="34" charset="0"/>
                <a:ea typeface="Times New Roman" panose="02020603050405020304" pitchFamily="18" charset="0"/>
              </a:rPr>
              <a:t>(</a:t>
            </a:r>
            <a:r>
              <a:rPr lang="sk-SK" sz="1600" b="1" dirty="0" err="1">
                <a:solidFill>
                  <a:srgbClr val="333333"/>
                </a:solidFill>
                <a:latin typeface="Helvetica" panose="020B0604020202020204" pitchFamily="34" charset="0"/>
                <a:ea typeface="Times New Roman" panose="02020603050405020304" pitchFamily="18" charset="0"/>
              </a:rPr>
              <a:t>Unified</a:t>
            </a:r>
            <a:r>
              <a:rPr lang="sk-SK" sz="1600" b="1" dirty="0">
                <a:solidFill>
                  <a:srgbClr val="333333"/>
                </a:solidFill>
                <a:latin typeface="Helvetica" panose="020B0604020202020204" pitchFamily="34" charset="0"/>
                <a:ea typeface="Times New Roman" panose="02020603050405020304" pitchFamily="18" charset="0"/>
              </a:rPr>
              <a:t> </a:t>
            </a:r>
            <a:r>
              <a:rPr lang="sk-SK" sz="1600" b="1" dirty="0" err="1">
                <a:solidFill>
                  <a:srgbClr val="333333"/>
                </a:solidFill>
                <a:latin typeface="Helvetica" panose="020B0604020202020204" pitchFamily="34" charset="0"/>
                <a:ea typeface="Times New Roman" panose="02020603050405020304" pitchFamily="18" charset="0"/>
              </a:rPr>
              <a:t>Glare</a:t>
            </a:r>
            <a:r>
              <a:rPr lang="sk-SK" sz="1600" b="1" dirty="0">
                <a:solidFill>
                  <a:srgbClr val="333333"/>
                </a:solidFill>
                <a:latin typeface="Helvetica" panose="020B0604020202020204" pitchFamily="34" charset="0"/>
                <a:ea typeface="Times New Roman" panose="02020603050405020304" pitchFamily="18" charset="0"/>
              </a:rPr>
              <a:t> Rating)</a:t>
            </a:r>
            <a:r>
              <a:rPr lang="sk-SK" sz="1600" b="1" dirty="0">
                <a:latin typeface="Arial" panose="020B0604020202020204" pitchFamily="34" charset="0"/>
                <a:ea typeface="Times New Roman" panose="02020603050405020304" pitchFamily="18" charset="0"/>
              </a:rPr>
              <a:t> 1995 </a:t>
            </a:r>
            <a:r>
              <a:rPr lang="sk-SK" sz="1600" dirty="0">
                <a:latin typeface="Arial" panose="020B0604020202020204" pitchFamily="34" charset="0"/>
                <a:ea typeface="Times New Roman" panose="02020603050405020304" pitchFamily="18" charset="0"/>
              </a:rPr>
              <a:t>je</a:t>
            </a:r>
            <a:r>
              <a:rPr lang="sk-SK" sz="1600" b="1" dirty="0">
                <a:latin typeface="Arial" panose="020B0604020202020204" pitchFamily="34" charset="0"/>
                <a:ea typeface="Times New Roman" panose="02020603050405020304" pitchFamily="18" charset="0"/>
              </a:rPr>
              <a:t> </a:t>
            </a:r>
            <a:r>
              <a:rPr lang="sk-SK" sz="1600" dirty="0">
                <a:latin typeface="Arial" panose="020B0604020202020204" pitchFamily="34" charset="0"/>
                <a:ea typeface="Times New Roman" panose="02020603050405020304" pitchFamily="18" charset="0"/>
              </a:rPr>
              <a:t>o</a:t>
            </a:r>
            <a:r>
              <a:rPr lang="sk-SK" sz="1600" dirty="0">
                <a:solidFill>
                  <a:srgbClr val="000000"/>
                </a:solidFill>
                <a:latin typeface="Arial" panose="020B0604020202020204" pitchFamily="34" charset="0"/>
                <a:ea typeface="Times New Roman" panose="02020603050405020304" pitchFamily="18" charset="0"/>
              </a:rPr>
              <a:t>slnenie z LED svietidiel vo vnútorných pracovných priestoroch.</a:t>
            </a:r>
            <a:endParaRPr lang="sk-SK" sz="1600" b="1" dirty="0">
              <a:latin typeface="Times New Roman" panose="02020603050405020304" pitchFamily="18" charset="0"/>
              <a:ea typeface="Times New Roman" panose="02020603050405020304" pitchFamily="18" charset="0"/>
            </a:endParaRPr>
          </a:p>
          <a:p>
            <a:pPr>
              <a:spcAft>
                <a:spcPts val="0"/>
              </a:spcAft>
            </a:pPr>
            <a:r>
              <a:rPr lang="sk-SK" sz="1600" dirty="0">
                <a:solidFill>
                  <a:srgbClr val="000000"/>
                </a:solidFill>
                <a:latin typeface="Arial" panose="020B0604020202020204" pitchFamily="34" charset="0"/>
                <a:ea typeface="Times New Roman" panose="02020603050405020304" pitchFamily="18" charset="0"/>
              </a:rPr>
              <a:t> </a:t>
            </a:r>
            <a:endParaRPr lang="sk-SK" sz="1600" b="1" dirty="0">
              <a:latin typeface="Times New Roman" panose="02020603050405020304" pitchFamily="18" charset="0"/>
              <a:ea typeface="Times New Roman" panose="02020603050405020304" pitchFamily="18" charset="0"/>
            </a:endParaRPr>
          </a:p>
          <a:p>
            <a:pPr>
              <a:spcAft>
                <a:spcPts val="0"/>
              </a:spcAft>
            </a:pPr>
            <a:r>
              <a:rPr lang="sk-SK" sz="1600" b="1" dirty="0">
                <a:solidFill>
                  <a:srgbClr val="333333"/>
                </a:solidFill>
                <a:latin typeface="Arial" panose="020B0604020202020204" pitchFamily="34" charset="0"/>
                <a:ea typeface="Times New Roman" panose="02020603050405020304" pitchFamily="18" charset="0"/>
              </a:rPr>
              <a:t>Hoci táto technológia prináša mnohé výhody, najmä vo vnútorných pracovných priestoroch treba brať do úvahy aj oslnenie, ktoré môže spôsobovať.</a:t>
            </a:r>
            <a:endParaRPr lang="sk-SK" sz="1600" b="1" dirty="0">
              <a:latin typeface="Times New Roman" panose="02020603050405020304" pitchFamily="18" charset="0"/>
              <a:ea typeface="Times New Roman" panose="02020603050405020304" pitchFamily="18" charset="0"/>
            </a:endParaRPr>
          </a:p>
          <a:p>
            <a:pPr>
              <a:spcAft>
                <a:spcPts val="0"/>
              </a:spcAft>
            </a:pPr>
            <a:r>
              <a:rPr lang="sk-SK" sz="1600" b="1" dirty="0">
                <a:solidFill>
                  <a:srgbClr val="333333"/>
                </a:solidFill>
                <a:latin typeface="Arial" panose="020B0604020202020204" pitchFamily="34" charset="0"/>
                <a:ea typeface="Times New Roman" panose="02020603050405020304" pitchFamily="18" charset="0"/>
              </a:rPr>
              <a:t> </a:t>
            </a:r>
            <a:endParaRPr lang="sk-SK" sz="1600" b="1" dirty="0">
              <a:latin typeface="Times New Roman" panose="02020603050405020304" pitchFamily="18" charset="0"/>
              <a:ea typeface="Times New Roman" panose="02020603050405020304" pitchFamily="18" charset="0"/>
            </a:endParaRPr>
          </a:p>
          <a:p>
            <a:pPr>
              <a:spcAft>
                <a:spcPts val="1800"/>
              </a:spcAft>
            </a:pPr>
            <a:r>
              <a:rPr lang="sk-SK" sz="1600" dirty="0">
                <a:solidFill>
                  <a:srgbClr val="333333"/>
                </a:solidFill>
                <a:latin typeface="Arial" panose="020B0604020202020204" pitchFamily="34" charset="0"/>
                <a:ea typeface="Times New Roman" panose="02020603050405020304" pitchFamily="18" charset="0"/>
              </a:rPr>
              <a:t>Jedným z faktorov hodnotenia kvalitatívnych parametrov vnútorných osvetľovacích sústav je oslnenie. Spôsobujú ho svietidlá, ktoré zapríčiňujú zrakovú nepohodu pracovníkov. Okrem topológie svietidiel osvetľovacej sústavy vo vzťahu k umiestneniu pracovných miest a k polohe pracovníkov ovplyvňuje tento parameter vo významnej miere aj priestorové rozloženie svetelného toku zo svietiacich častí svietidiel do priestoru, reprezentované krivkami svietivosti svietidiel. </a:t>
            </a:r>
            <a:endParaRPr lang="sk-SK" sz="1600" dirty="0">
              <a:effectLst/>
              <a:latin typeface="Times New Roman" panose="02020603050405020304" pitchFamily="18" charset="0"/>
              <a:ea typeface="Times New Roman" panose="02020603050405020304" pitchFamily="18" charset="0"/>
            </a:endParaRPr>
          </a:p>
        </p:txBody>
      </p:sp>
      <p:pic>
        <p:nvPicPr>
          <p:cNvPr id="11" name="Obrázok 10" descr="Obr. 1 Hodnotenie oslnenia zo svietidiel pri sediacom Äloveku [6]">
            <a:extLst>
              <a:ext uri="{FF2B5EF4-FFF2-40B4-BE49-F238E27FC236}">
                <a16:creationId xmlns:a16="http://schemas.microsoft.com/office/drawing/2014/main" id="{71C4DF69-4C56-4B04-A337-57CDA2801C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0187" y="3987174"/>
            <a:ext cx="4649959" cy="2256938"/>
          </a:xfrm>
          <a:prstGeom prst="rect">
            <a:avLst/>
          </a:prstGeom>
          <a:noFill/>
          <a:ln>
            <a:noFill/>
          </a:ln>
        </p:spPr>
      </p:pic>
      <p:pic>
        <p:nvPicPr>
          <p:cNvPr id="11266" name="Picture 2" descr="Výsledok vyhľadávania obrázkov pre dopyt ugr meranie">
            <a:extLst>
              <a:ext uri="{FF2B5EF4-FFF2-40B4-BE49-F238E27FC236}">
                <a16:creationId xmlns:a16="http://schemas.microsoft.com/office/drawing/2014/main" id="{05430D85-526B-45BC-AD7D-81A6C9271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6" y="3747199"/>
            <a:ext cx="5864763" cy="241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3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3" name="Obdĺžnik 2">
            <a:extLst>
              <a:ext uri="{FF2B5EF4-FFF2-40B4-BE49-F238E27FC236}">
                <a16:creationId xmlns:a16="http://schemas.microsoft.com/office/drawing/2014/main" id="{2C2110A5-5C35-4CBA-88FB-1F0377259898}"/>
              </a:ext>
            </a:extLst>
          </p:cNvPr>
          <p:cNvSpPr/>
          <p:nvPr/>
        </p:nvSpPr>
        <p:spPr>
          <a:xfrm>
            <a:off x="361507" y="1189926"/>
            <a:ext cx="11468986" cy="2046714"/>
          </a:xfrm>
          <a:prstGeom prst="rect">
            <a:avLst/>
          </a:prstGeom>
        </p:spPr>
        <p:txBody>
          <a:bodyPr wrap="square">
            <a:spAutoFit/>
          </a:bodyPr>
          <a:lstStyle/>
          <a:p>
            <a:pPr>
              <a:spcAft>
                <a:spcPts val="1800"/>
              </a:spcAft>
            </a:pPr>
            <a:r>
              <a:rPr lang="sk-SK" sz="1600" dirty="0">
                <a:solidFill>
                  <a:srgbClr val="333333"/>
                </a:solidFill>
                <a:latin typeface="Arial" panose="020B0604020202020204" pitchFamily="34" charset="0"/>
                <a:ea typeface="Times New Roman" panose="02020603050405020304" pitchFamily="18" charset="0"/>
              </a:rPr>
              <a:t>Inovatívne technológie v svetelnej technike prinášajú väčšie výkony a energetickú úspornosť, no aj negatívnu stránku oslnenia, ktorú nemožno podceniť. LED svietidlá prešli za poslednú dekádu dynamickým procesom rýchleho rozvoja, pričom ich konštrukcia sa zásadne zmenila. Preto sa treba zaoberať problematikou oslnenia spôsobeného modernými LED svietidlami vo vnútorných pracovných priestoroch s ohľadom na ich konštrukčné a fotometrické vlastnosti. </a:t>
            </a:r>
            <a:r>
              <a:rPr lang="sk-SK" sz="1600" dirty="0" err="1">
                <a:solidFill>
                  <a:srgbClr val="333333"/>
                </a:solidFill>
                <a:latin typeface="Arial" panose="020B0604020202020204" pitchFamily="34" charset="0"/>
                <a:ea typeface="Times New Roman" panose="02020603050405020304" pitchFamily="18" charset="0"/>
              </a:rPr>
              <a:t>Svetelnotechnický</a:t>
            </a:r>
            <a:r>
              <a:rPr lang="sk-SK" sz="1600" dirty="0">
                <a:solidFill>
                  <a:srgbClr val="333333"/>
                </a:solidFill>
                <a:latin typeface="Arial" panose="020B0604020202020204" pitchFamily="34" charset="0"/>
                <a:ea typeface="Times New Roman" panose="02020603050405020304" pitchFamily="18" charset="0"/>
              </a:rPr>
              <a:t> návrh osvetľovacích sústav musí okrem kvantitatívnych parametrov spĺňať aj kvalitatívne aspekty.</a:t>
            </a:r>
            <a:endParaRPr lang="sk-SK" sz="1600" dirty="0">
              <a:latin typeface="Times New Roman" panose="02020603050405020304" pitchFamily="18" charset="0"/>
              <a:ea typeface="Times New Roman" panose="02020603050405020304" pitchFamily="18" charset="0"/>
            </a:endParaRPr>
          </a:p>
          <a:p>
            <a:pPr>
              <a:spcAft>
                <a:spcPts val="1800"/>
              </a:spcAft>
            </a:pPr>
            <a:r>
              <a:rPr lang="sk-SK" sz="1600" dirty="0">
                <a:solidFill>
                  <a:srgbClr val="333333"/>
                </a:solidFill>
                <a:latin typeface="Arial" panose="020B0604020202020204" pitchFamily="34" charset="0"/>
                <a:ea typeface="Times New Roman" panose="02020603050405020304" pitchFamily="18" charset="0"/>
              </a:rPr>
              <a:t>Oslnenie ovplyvňuje významnou mierou kvalitu práce a jej bezpečnosť. Miera oslnenia sa hodnotí aj pri verifikácii osvetľovacích sústav vnútorných pracovných priestorov v súlade s legislatívnymi </a:t>
            </a:r>
            <a:r>
              <a:rPr lang="sk-SK" sz="1600" dirty="0" err="1">
                <a:solidFill>
                  <a:srgbClr val="333333"/>
                </a:solidFill>
                <a:latin typeface="Arial" panose="020B0604020202020204" pitchFamily="34" charset="0"/>
                <a:ea typeface="Times New Roman" panose="02020603050405020304" pitchFamily="18" charset="0"/>
              </a:rPr>
              <a:t>požiadavkam</a:t>
            </a:r>
            <a:r>
              <a:rPr lang="sk-SK" sz="1600" dirty="0">
                <a:solidFill>
                  <a:srgbClr val="333333"/>
                </a:solidFill>
                <a:latin typeface="Arial" panose="020B0604020202020204" pitchFamily="34" charset="0"/>
                <a:ea typeface="Times New Roman" panose="02020603050405020304" pitchFamily="18" charset="0"/>
              </a:rPr>
              <a:t>.</a:t>
            </a:r>
            <a:endParaRPr lang="sk-SK" sz="1600" dirty="0">
              <a:effectLst/>
              <a:latin typeface="Times New Roman" panose="02020603050405020304" pitchFamily="18" charset="0"/>
              <a:ea typeface="Times New Roman" panose="02020603050405020304" pitchFamily="18" charset="0"/>
            </a:endParaRPr>
          </a:p>
        </p:txBody>
      </p:sp>
      <p:sp>
        <p:nvSpPr>
          <p:cNvPr id="4" name="Obdĺžnik 3">
            <a:extLst>
              <a:ext uri="{FF2B5EF4-FFF2-40B4-BE49-F238E27FC236}">
                <a16:creationId xmlns:a16="http://schemas.microsoft.com/office/drawing/2014/main" id="{82D5CAA6-F53F-436A-82CB-248B385AB09F}"/>
              </a:ext>
            </a:extLst>
          </p:cNvPr>
          <p:cNvSpPr/>
          <p:nvPr/>
        </p:nvSpPr>
        <p:spPr>
          <a:xfrm>
            <a:off x="361507" y="3621361"/>
            <a:ext cx="11468986" cy="1077218"/>
          </a:xfrm>
          <a:prstGeom prst="rect">
            <a:avLst/>
          </a:prstGeom>
        </p:spPr>
        <p:txBody>
          <a:bodyPr wrap="square">
            <a:spAutoFit/>
          </a:bodyPr>
          <a:lstStyle/>
          <a:p>
            <a:pPr>
              <a:spcAft>
                <a:spcPts val="1800"/>
              </a:spcAft>
            </a:pPr>
            <a:r>
              <a:rPr lang="sk-SK" sz="1600" dirty="0">
                <a:solidFill>
                  <a:srgbClr val="333333"/>
                </a:solidFill>
                <a:latin typeface="Arial" panose="020B0604020202020204" pitchFamily="34" charset="0"/>
                <a:ea typeface="Times New Roman" panose="02020603050405020304" pitchFamily="18" charset="0"/>
              </a:rPr>
              <a:t>Nepriaznivý vplyv oslnenia na zrak človeka sa prejavuje nepríjemnými až rušivými stavmi, v niektorých prípadoch dokonca ujmou na zdraví. Z toho dôvodu sa oslnenie delí na </a:t>
            </a:r>
            <a:r>
              <a:rPr lang="sk-SK" sz="1600" b="1" dirty="0">
                <a:solidFill>
                  <a:srgbClr val="333333"/>
                </a:solidFill>
                <a:latin typeface="Arial" panose="020B0604020202020204" pitchFamily="34" charset="0"/>
                <a:ea typeface="Times New Roman" panose="02020603050405020304" pitchFamily="18" charset="0"/>
              </a:rPr>
              <a:t>psychologické</a:t>
            </a:r>
            <a:r>
              <a:rPr lang="sk-SK" sz="1600" dirty="0">
                <a:solidFill>
                  <a:srgbClr val="333333"/>
                </a:solidFill>
                <a:latin typeface="Arial" panose="020B0604020202020204" pitchFamily="34" charset="0"/>
                <a:ea typeface="Times New Roman" panose="02020603050405020304" pitchFamily="18" charset="0"/>
              </a:rPr>
              <a:t> a </a:t>
            </a:r>
            <a:r>
              <a:rPr lang="sk-SK" sz="1600" b="1" dirty="0">
                <a:solidFill>
                  <a:srgbClr val="333333"/>
                </a:solidFill>
                <a:latin typeface="Arial" panose="020B0604020202020204" pitchFamily="34" charset="0"/>
                <a:ea typeface="Times New Roman" panose="02020603050405020304" pitchFamily="18" charset="0"/>
              </a:rPr>
              <a:t>fyziologické</a:t>
            </a:r>
            <a:r>
              <a:rPr lang="sk-SK" sz="1600" dirty="0">
                <a:solidFill>
                  <a:srgbClr val="333333"/>
                </a:solidFill>
                <a:latin typeface="Arial" panose="020B0604020202020204" pitchFamily="34" charset="0"/>
                <a:ea typeface="Times New Roman" panose="02020603050405020304" pitchFamily="18" charset="0"/>
              </a:rPr>
              <a:t>. Typ oslnenia, ktorý môže vnímať pozorovateľ, sa môže líšiť, a to najmä v závislosti od konkrétnej situácie, preto ho možno rozdeliť ďalej na priame, adaptačné, závojové a pod..</a:t>
            </a:r>
            <a:endParaRPr lang="sk-SK" sz="1600" dirty="0">
              <a:effectLst/>
              <a:latin typeface="Times New Roman" panose="02020603050405020304" pitchFamily="18" charset="0"/>
              <a:ea typeface="Times New Roman" panose="02020603050405020304" pitchFamily="18" charset="0"/>
            </a:endParaRPr>
          </a:p>
        </p:txBody>
      </p:sp>
      <p:sp>
        <p:nvSpPr>
          <p:cNvPr id="8" name="Nadpis 7">
            <a:extLst>
              <a:ext uri="{FF2B5EF4-FFF2-40B4-BE49-F238E27FC236}">
                <a16:creationId xmlns:a16="http://schemas.microsoft.com/office/drawing/2014/main" id="{F5C3BEB0-009D-48EA-A62C-AB4930EA8B8B}"/>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spTree>
    <p:extLst>
      <p:ext uri="{BB962C8B-B14F-4D97-AF65-F5344CB8AC3E}">
        <p14:creationId xmlns:p14="http://schemas.microsoft.com/office/powerpoint/2010/main" val="199048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717C4218-4BF9-4ACA-A4C2-D362001F80F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4" name="Nadpis 1">
            <a:extLst>
              <a:ext uri="{FF2B5EF4-FFF2-40B4-BE49-F238E27FC236}">
                <a16:creationId xmlns:a16="http://schemas.microsoft.com/office/drawing/2014/main" id="{EF6E1B16-0C72-4DF7-81E0-A18E2C96B0E1}"/>
              </a:ext>
            </a:extLst>
          </p:cNvPr>
          <p:cNvSpPr txBox="1">
            <a:spLocks/>
          </p:cNvSpPr>
          <p:nvPr/>
        </p:nvSpPr>
        <p:spPr>
          <a:xfrm>
            <a:off x="3054927" y="717038"/>
            <a:ext cx="3321032" cy="38833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000" kern="1200" baseline="0">
                <a:solidFill>
                  <a:schemeClr val="tx1"/>
                </a:solidFill>
                <a:latin typeface="+mj-lt"/>
                <a:ea typeface="+mj-ea"/>
                <a:cs typeface="+mj-cs"/>
              </a:defRPr>
            </a:lvl1pPr>
          </a:lstStyle>
          <a:p>
            <a:pPr algn="r"/>
            <a:endParaRPr lang="sk-SK" sz="2400" dirty="0"/>
          </a:p>
        </p:txBody>
      </p:sp>
      <p:sp>
        <p:nvSpPr>
          <p:cNvPr id="5" name="Nadpis 4">
            <a:extLst>
              <a:ext uri="{FF2B5EF4-FFF2-40B4-BE49-F238E27FC236}">
                <a16:creationId xmlns:a16="http://schemas.microsoft.com/office/drawing/2014/main" id="{92CFC3C1-CA41-454A-897B-2DE2868637C3}"/>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sp>
        <p:nvSpPr>
          <p:cNvPr id="6" name="Obdĺžnik 5">
            <a:extLst>
              <a:ext uri="{FF2B5EF4-FFF2-40B4-BE49-F238E27FC236}">
                <a16:creationId xmlns:a16="http://schemas.microsoft.com/office/drawing/2014/main" id="{14ADD9FA-9450-4A26-9C01-5CB56203C899}"/>
              </a:ext>
            </a:extLst>
          </p:cNvPr>
          <p:cNvSpPr/>
          <p:nvPr/>
        </p:nvSpPr>
        <p:spPr>
          <a:xfrm>
            <a:off x="361507" y="1245586"/>
            <a:ext cx="11468986" cy="2046714"/>
          </a:xfrm>
          <a:prstGeom prst="rect">
            <a:avLst/>
          </a:prstGeom>
        </p:spPr>
        <p:txBody>
          <a:bodyPr wrap="square">
            <a:spAutoFit/>
          </a:bodyPr>
          <a:lstStyle/>
          <a:p>
            <a:pPr>
              <a:spcAft>
                <a:spcPts val="1800"/>
              </a:spcAft>
            </a:pPr>
            <a:r>
              <a:rPr lang="sk-SK" sz="1600" dirty="0">
                <a:latin typeface="Arial" panose="020B0604020202020204" pitchFamily="34" charset="0"/>
                <a:ea typeface="Times New Roman" panose="02020603050405020304" pitchFamily="18" charset="0"/>
                <a:cs typeface="Arial" panose="020B0604020202020204" pitchFamily="34" charset="0"/>
              </a:rPr>
              <a:t>LED svetelný zdroj (tzv. LED čip) je zdrojom vysokého jasu z veľmi malej plochy, čo v celkovom dojme, ak je v svietidle viac týchto svetelných zdrojov bez akéhokoľvek použitia ďalších optických častí, spôsobuje pozorovateľovi neúmerné osvetlenie z dôvodu rovnomernosti jasu svietiacej plochy takéhoto svietidla.</a:t>
            </a:r>
          </a:p>
          <a:p>
            <a:pPr>
              <a:spcAft>
                <a:spcPts val="1800"/>
              </a:spcAft>
            </a:pPr>
            <a:r>
              <a:rPr lang="sk-SK" sz="1600" dirty="0">
                <a:latin typeface="Arial" panose="020B0604020202020204" pitchFamily="34" charset="0"/>
                <a:ea typeface="Times New Roman" panose="02020603050405020304" pitchFamily="18" charset="0"/>
                <a:cs typeface="Arial" panose="020B0604020202020204" pitchFamily="34" charset="0"/>
              </a:rPr>
              <a:t>Uvedený problém sa však sčasti vyriešil tým, že sa na svietiacu plochu použili rôzne optické časti, ako napríklad difúzory, </a:t>
            </a:r>
            <a:r>
              <a:rPr lang="sk-SK" sz="1600" dirty="0" err="1">
                <a:latin typeface="Arial" panose="020B0604020202020204" pitchFamily="34" charset="0"/>
                <a:ea typeface="Times New Roman" panose="02020603050405020304" pitchFamily="18" charset="0"/>
                <a:cs typeface="Arial" panose="020B0604020202020204" pitchFamily="34" charset="0"/>
              </a:rPr>
              <a:t>mikroprizmatické</a:t>
            </a:r>
            <a:r>
              <a:rPr lang="sk-SK" sz="1600" dirty="0">
                <a:latin typeface="Arial" panose="020B0604020202020204" pitchFamily="34" charset="0"/>
                <a:ea typeface="Times New Roman" panose="02020603050405020304" pitchFamily="18" charset="0"/>
                <a:cs typeface="Arial" panose="020B0604020202020204" pitchFamily="34" charset="0"/>
              </a:rPr>
              <a:t> difúzory, šošovky a pod. Tým sa zabezpečila čo najväčšia rovnomernosť svietiacej plochy, takže zo svietiacej plochy svietidla vymizol kontrast medzi svetlými bodmi na tmavom pozadí, čo spôsobovalo pozorovateľovi nepriaznivý stav oslnenia. </a:t>
            </a: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290" name="Picture 2" descr="Výsledok vyhľadávania obrázkov pre dopyt meranie ugr">
            <a:extLst>
              <a:ext uri="{FF2B5EF4-FFF2-40B4-BE49-F238E27FC236}">
                <a16:creationId xmlns:a16="http://schemas.microsoft.com/office/drawing/2014/main" id="{36F44D66-46F1-40C0-916C-7B864308C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07" y="3565701"/>
            <a:ext cx="20288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Výsledok vyhľadávania obrázkov pre dopyt meranie ugr">
            <a:extLst>
              <a:ext uri="{FF2B5EF4-FFF2-40B4-BE49-F238E27FC236}">
                <a16:creationId xmlns:a16="http://schemas.microsoft.com/office/drawing/2014/main" id="{D2D0983E-C4ED-43EB-AF96-8D1169D5F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812" y="3441875"/>
            <a:ext cx="271571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Výsledok vyhľadávania obrázkov pre dopyt meranie ugr">
            <a:extLst>
              <a:ext uri="{FF2B5EF4-FFF2-40B4-BE49-F238E27FC236}">
                <a16:creationId xmlns:a16="http://schemas.microsoft.com/office/drawing/2014/main" id="{18372C52-AE79-4A3F-A6D7-0AADB376D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862" y="3428999"/>
            <a:ext cx="246875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Výsledok vyhľadávania obrázkov pre dopyt meranie ugr">
            <a:extLst>
              <a:ext uri="{FF2B5EF4-FFF2-40B4-BE49-F238E27FC236}">
                <a16:creationId xmlns:a16="http://schemas.microsoft.com/office/drawing/2014/main" id="{174F583F-83AC-4BBD-9B7C-DCB47D4D0B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2947" y="3428998"/>
            <a:ext cx="3183565" cy="238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5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08555-E1A4-4B8B-A5BA-19FE61C5D67C}"/>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pic>
        <p:nvPicPr>
          <p:cNvPr id="3" name="Picture 6" descr="Výsledok vyhľadávania obrázkov pre dopyt meranie ugr">
            <a:extLst>
              <a:ext uri="{FF2B5EF4-FFF2-40B4-BE49-F238E27FC236}">
                <a16:creationId xmlns:a16="http://schemas.microsoft.com/office/drawing/2014/main" id="{7052B4B8-EEE2-4C6A-A522-8DA3B297D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303" y="1127248"/>
            <a:ext cx="7513393" cy="50175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8D0607D-992C-4A28-AD7C-D85F9FDBFFFF}"/>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Tree>
    <p:extLst>
      <p:ext uri="{BB962C8B-B14F-4D97-AF65-F5344CB8AC3E}">
        <p14:creationId xmlns:p14="http://schemas.microsoft.com/office/powerpoint/2010/main" val="4975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08555-E1A4-4B8B-A5BA-19FE61C5D67C}"/>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sp>
        <p:nvSpPr>
          <p:cNvPr id="4" name="Obdĺžnik 3">
            <a:extLst>
              <a:ext uri="{FF2B5EF4-FFF2-40B4-BE49-F238E27FC236}">
                <a16:creationId xmlns:a16="http://schemas.microsoft.com/office/drawing/2014/main" id="{0D473FC6-BDAC-4CAE-8702-EA8E93FBF584}"/>
              </a:ext>
            </a:extLst>
          </p:cNvPr>
          <p:cNvSpPr/>
          <p:nvPr/>
        </p:nvSpPr>
        <p:spPr>
          <a:xfrm>
            <a:off x="361507" y="1245586"/>
            <a:ext cx="11468986" cy="338554"/>
          </a:xfrm>
          <a:prstGeom prst="rect">
            <a:avLst/>
          </a:prstGeom>
        </p:spPr>
        <p:txBody>
          <a:bodyPr wrap="square">
            <a:spAutoFit/>
          </a:bodyPr>
          <a:lstStyle/>
          <a:p>
            <a:pPr>
              <a:spcAft>
                <a:spcPts val="1800"/>
              </a:spcAft>
            </a:pPr>
            <a:r>
              <a:rPr lang="sk-SK" sz="1600" dirty="0">
                <a:latin typeface="Arial" panose="020B0604020202020204" pitchFamily="34" charset="0"/>
                <a:ea typeface="Times New Roman" panose="02020603050405020304" pitchFamily="18" charset="0"/>
                <a:cs typeface="Arial" panose="020B0604020202020204" pitchFamily="34" charset="0"/>
              </a:rPr>
              <a:t>UGR svietidlá:</a:t>
            </a: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Obrázok 4" descr="VÃ½sledok vyhÄ¾adÃ¡vania obrÃ¡zkov pre dopyt ugr down light">
            <a:extLst>
              <a:ext uri="{FF2B5EF4-FFF2-40B4-BE49-F238E27FC236}">
                <a16:creationId xmlns:a16="http://schemas.microsoft.com/office/drawing/2014/main" id="{6324116E-1D8C-437E-9415-63E7ACEC97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32085"/>
            <a:ext cx="3129475" cy="2160270"/>
          </a:xfrm>
          <a:prstGeom prst="rect">
            <a:avLst/>
          </a:prstGeom>
          <a:noFill/>
          <a:ln>
            <a:noFill/>
          </a:ln>
        </p:spPr>
      </p:pic>
      <p:pic>
        <p:nvPicPr>
          <p:cNvPr id="6" name="Obrázok 5" descr="VÃ½sledok vyhÄ¾adÃ¡vania obrÃ¡zkov pre dopyt ugr linear light iguzzini">
            <a:extLst>
              <a:ext uri="{FF2B5EF4-FFF2-40B4-BE49-F238E27FC236}">
                <a16:creationId xmlns:a16="http://schemas.microsoft.com/office/drawing/2014/main" id="{AE0B1E71-DF11-4EBB-AA8D-77E9EC6024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7691" y="1864562"/>
            <a:ext cx="2946595" cy="1918970"/>
          </a:xfrm>
          <a:prstGeom prst="rect">
            <a:avLst/>
          </a:prstGeom>
          <a:noFill/>
          <a:ln>
            <a:noFill/>
          </a:ln>
        </p:spPr>
      </p:pic>
      <p:pic>
        <p:nvPicPr>
          <p:cNvPr id="14338" name="Picture 2" descr="Výsledok vyhľadávania obrázkov pre dopyt ugr lighting mesure">
            <a:extLst>
              <a:ext uri="{FF2B5EF4-FFF2-40B4-BE49-F238E27FC236}">
                <a16:creationId xmlns:a16="http://schemas.microsoft.com/office/drawing/2014/main" id="{E1CF9406-03F7-472F-858E-199BA8E33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774" y="1755739"/>
            <a:ext cx="2319884" cy="183759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úvisiaci obrázok">
            <a:extLst>
              <a:ext uri="{FF2B5EF4-FFF2-40B4-BE49-F238E27FC236}">
                <a16:creationId xmlns:a16="http://schemas.microsoft.com/office/drawing/2014/main" id="{121E8AE7-C52B-41C7-80EA-0B995A58A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501" y="1732085"/>
            <a:ext cx="3383020" cy="186124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Výsledok vyhľadávania obrázkov pre dopyt ugr lighting mesure">
            <a:extLst>
              <a:ext uri="{FF2B5EF4-FFF2-40B4-BE49-F238E27FC236}">
                <a16:creationId xmlns:a16="http://schemas.microsoft.com/office/drawing/2014/main" id="{901FAE7D-B166-433F-B10D-91F90100A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724" y="3818238"/>
            <a:ext cx="1909625" cy="2196069"/>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Súvisiaci obrázok">
            <a:extLst>
              <a:ext uri="{FF2B5EF4-FFF2-40B4-BE49-F238E27FC236}">
                <a16:creationId xmlns:a16="http://schemas.microsoft.com/office/drawing/2014/main" id="{36698A39-2F24-4FC0-AE9E-E1FFEE82FF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5607" y="3783532"/>
            <a:ext cx="1804914" cy="2189439"/>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Výsledok vyhľadávania obrázkov pre dopyt ugr lighting mesure">
            <a:extLst>
              <a:ext uri="{FF2B5EF4-FFF2-40B4-BE49-F238E27FC236}">
                <a16:creationId xmlns:a16="http://schemas.microsoft.com/office/drawing/2014/main" id="{00EAD780-C531-45A4-ABA9-598D2308BB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8493" y="3799637"/>
            <a:ext cx="2719655" cy="2199111"/>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VÃ½sledok vyhÄ¾adÃ¡vania obrÃ¡zkov pre dopyt led2 dwn pro">
            <a:extLst>
              <a:ext uri="{FF2B5EF4-FFF2-40B4-BE49-F238E27FC236}">
                <a16:creationId xmlns:a16="http://schemas.microsoft.com/office/drawing/2014/main" id="{BF5B4262-3FA9-4786-95CE-5D098D32AE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57" y="3661961"/>
            <a:ext cx="3289910" cy="2467433"/>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60FEE32E-036E-4950-AF0B-13343E69528D}"/>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Tree>
    <p:extLst>
      <p:ext uri="{BB962C8B-B14F-4D97-AF65-F5344CB8AC3E}">
        <p14:creationId xmlns:p14="http://schemas.microsoft.com/office/powerpoint/2010/main" val="160273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19AE15-680A-44A0-B10C-AD8B4647D421}"/>
              </a:ext>
            </a:extLst>
          </p:cNvPr>
          <p:cNvSpPr>
            <a:spLocks noGrp="1"/>
          </p:cNvSpPr>
          <p:nvPr>
            <p:ph type="title"/>
          </p:nvPr>
        </p:nvSpPr>
        <p:spPr>
          <a:xfrm>
            <a:off x="4898065" y="576827"/>
            <a:ext cx="6934200" cy="388337"/>
          </a:xfrm>
        </p:spPr>
        <p:txBody>
          <a:bodyPr>
            <a:normAutofit fontScale="90000"/>
          </a:bodyPr>
          <a:lstStyle/>
          <a:p>
            <a:pPr algn="l"/>
            <a:r>
              <a:rPr lang="sk-SK" dirty="0">
                <a:latin typeface="Arial" panose="020B0604020202020204" pitchFamily="34" charset="0"/>
                <a:cs typeface="Arial" panose="020B0604020202020204" pitchFamily="34" charset="0"/>
              </a:rPr>
              <a:t>Prezentácia - Veličiny                         Obsah</a:t>
            </a:r>
          </a:p>
        </p:txBody>
      </p:sp>
      <p:sp>
        <p:nvSpPr>
          <p:cNvPr id="3" name="Zástupný objekt pre obsah 2">
            <a:extLst>
              <a:ext uri="{FF2B5EF4-FFF2-40B4-BE49-F238E27FC236}">
                <a16:creationId xmlns:a16="http://schemas.microsoft.com/office/drawing/2014/main" id="{7F64AA3F-4B3B-4413-8475-AD019F8C2569}"/>
              </a:ext>
            </a:extLst>
          </p:cNvPr>
          <p:cNvSpPr>
            <a:spLocks noGrp="1"/>
          </p:cNvSpPr>
          <p:nvPr>
            <p:ph idx="1"/>
          </p:nvPr>
        </p:nvSpPr>
        <p:spPr>
          <a:xfrm>
            <a:off x="359735" y="1160586"/>
            <a:ext cx="11472530" cy="5120588"/>
          </a:xfrm>
        </p:spPr>
        <p:txBody>
          <a:bodyPr>
            <a:normAutofit/>
          </a:bodyPr>
          <a:lstStyle/>
          <a:p>
            <a:pPr>
              <a:lnSpc>
                <a:spcPct val="100000"/>
              </a:lnSpc>
            </a:pPr>
            <a:r>
              <a:rPr lang="sk-SK" sz="2000" b="1" dirty="0">
                <a:latin typeface="Arial" panose="020B0604020202020204" pitchFamily="34" charset="0"/>
                <a:cs typeface="Arial" panose="020B0604020202020204" pitchFamily="34" charset="0"/>
              </a:rPr>
              <a:t>Lux -</a:t>
            </a:r>
            <a:r>
              <a:rPr lang="sk-SK" sz="2000" dirty="0">
                <a:latin typeface="Arial" panose="020B0604020202020204" pitchFamily="34" charset="0"/>
                <a:cs typeface="Arial" panose="020B0604020202020204" pitchFamily="34" charset="0"/>
              </a:rPr>
              <a:t>		značka </a:t>
            </a:r>
            <a:r>
              <a:rPr lang="sk-SK" sz="2000" b="1" dirty="0">
                <a:latin typeface="Arial" panose="020B0604020202020204" pitchFamily="34" charset="0"/>
                <a:cs typeface="Arial" panose="020B0604020202020204" pitchFamily="34" charset="0"/>
              </a:rPr>
              <a:t>lx</a:t>
            </a:r>
            <a:r>
              <a:rPr lang="sk-SK" sz="2000" dirty="0">
                <a:latin typeface="Arial" panose="020B0604020202020204" pitchFamily="34" charset="0"/>
                <a:cs typeface="Arial" panose="020B0604020202020204" pitchFamily="34" charset="0"/>
              </a:rPr>
              <a:t> je jednotkou </a:t>
            </a:r>
            <a:r>
              <a:rPr lang="sk-SK" sz="2000" dirty="0" err="1">
                <a:latin typeface="Arial" panose="020B0604020202020204" pitchFamily="34" charset="0"/>
                <a:cs typeface="Arial" panose="020B0604020202020204" pitchFamily="34" charset="0"/>
              </a:rPr>
              <a:t>osvetlenosti</a:t>
            </a:r>
            <a:r>
              <a:rPr lang="sk-SK" sz="2000" dirty="0">
                <a:latin typeface="Arial" panose="020B0604020202020204" pitchFamily="34" charset="0"/>
                <a:cs typeface="Arial" panose="020B0604020202020204" pitchFamily="34" charset="0"/>
              </a:rPr>
              <a:t> </a:t>
            </a:r>
          </a:p>
          <a:p>
            <a:pPr marL="0" indent="0">
              <a:lnSpc>
                <a:spcPct val="100000"/>
              </a:lnSpc>
              <a:buNone/>
            </a:pPr>
            <a:endParaRPr lang="sk-SK" sz="2000" dirty="0">
              <a:latin typeface="Arial" panose="020B0604020202020204" pitchFamily="34" charset="0"/>
              <a:cs typeface="Arial" panose="020B0604020202020204" pitchFamily="34" charset="0"/>
            </a:endParaRPr>
          </a:p>
          <a:p>
            <a:pPr>
              <a:lnSpc>
                <a:spcPct val="100000"/>
              </a:lnSpc>
            </a:pPr>
            <a:r>
              <a:rPr lang="sk-SK" sz="2000" b="1" dirty="0" err="1">
                <a:latin typeface="Arial" panose="020B0604020202020204" pitchFamily="34" charset="0"/>
                <a:cs typeface="Arial" panose="020B0604020202020204" pitchFamily="34" charset="0"/>
              </a:rPr>
              <a:t>Lumen</a:t>
            </a:r>
            <a:r>
              <a:rPr lang="sk-SK" sz="2000" b="1" dirty="0">
                <a:latin typeface="Arial" panose="020B0604020202020204" pitchFamily="34" charset="0"/>
                <a:cs typeface="Arial" panose="020B0604020202020204" pitchFamily="34" charset="0"/>
              </a:rPr>
              <a:t> -	</a:t>
            </a:r>
            <a:r>
              <a:rPr lang="sk-SK" sz="2000" dirty="0">
                <a:latin typeface="Arial" panose="020B0604020202020204" pitchFamily="34" charset="0"/>
                <a:cs typeface="Arial" panose="020B0604020202020204" pitchFamily="34" charset="0"/>
              </a:rPr>
              <a:t>Lúmen (značka: </a:t>
            </a:r>
            <a:r>
              <a:rPr lang="sk-SK" sz="2000" dirty="0" err="1">
                <a:latin typeface="Arial" panose="020B0604020202020204" pitchFamily="34" charset="0"/>
                <a:cs typeface="Arial" panose="020B0604020202020204" pitchFamily="34" charset="0"/>
              </a:rPr>
              <a:t>lm</a:t>
            </a:r>
            <a:r>
              <a:rPr lang="sk-SK" sz="2000" dirty="0">
                <a:latin typeface="Arial" panose="020B0604020202020204" pitchFamily="34" charset="0"/>
                <a:cs typeface="Arial" panose="020B0604020202020204" pitchFamily="34" charset="0"/>
              </a:rPr>
              <a:t>) je hlavná jednotka svetelného toku</a:t>
            </a:r>
          </a:p>
          <a:p>
            <a:pPr>
              <a:lnSpc>
                <a:spcPct val="100000"/>
              </a:lnSpc>
            </a:pPr>
            <a:endParaRPr lang="sk-SK" sz="2000" dirty="0">
              <a:latin typeface="Arial" panose="020B0604020202020204" pitchFamily="34" charset="0"/>
              <a:cs typeface="Arial" panose="020B0604020202020204" pitchFamily="34" charset="0"/>
            </a:endParaRPr>
          </a:p>
          <a:p>
            <a:pPr>
              <a:lnSpc>
                <a:spcPct val="100000"/>
              </a:lnSpc>
            </a:pPr>
            <a:r>
              <a:rPr lang="sk-SK" sz="2000" b="1" dirty="0">
                <a:latin typeface="Arial" panose="020B0604020202020204" pitchFamily="34" charset="0"/>
                <a:cs typeface="Arial" panose="020B0604020202020204" pitchFamily="34" charset="0"/>
              </a:rPr>
              <a:t>Kelvin - 	</a:t>
            </a:r>
            <a:r>
              <a:rPr lang="sk-SK" sz="2000" dirty="0">
                <a:latin typeface="Arial" panose="020B0604020202020204" pitchFamily="34" charset="0"/>
                <a:cs typeface="Arial" panose="020B0604020202020204" pitchFamily="34" charset="0"/>
              </a:rPr>
              <a:t>(farba svetla)</a:t>
            </a:r>
            <a:r>
              <a:rPr lang="sk-SK" sz="2000" b="1" dirty="0">
                <a:latin typeface="Arial" panose="020B0604020202020204" pitchFamily="34" charset="0"/>
                <a:cs typeface="Arial" panose="020B0604020202020204" pitchFamily="34" charset="0"/>
              </a:rPr>
              <a:t> </a:t>
            </a:r>
            <a:r>
              <a:rPr lang="sk-SK" sz="2000" dirty="0">
                <a:latin typeface="Arial" panose="020B0604020202020204" pitchFamily="34" charset="0"/>
                <a:cs typeface="Arial" panose="020B0604020202020204" pitchFamily="34" charset="0"/>
              </a:rPr>
              <a:t>je jednotka teploty, ktorá je založená na absolútnej  stupnici</a:t>
            </a:r>
          </a:p>
          <a:p>
            <a:pPr>
              <a:lnSpc>
                <a:spcPct val="100000"/>
              </a:lnSpc>
            </a:pPr>
            <a:endParaRPr lang="sk-SK" sz="2000" dirty="0">
              <a:latin typeface="Arial" panose="020B0604020202020204" pitchFamily="34" charset="0"/>
              <a:cs typeface="Arial" panose="020B0604020202020204" pitchFamily="34" charset="0"/>
            </a:endParaRPr>
          </a:p>
          <a:p>
            <a:pPr>
              <a:lnSpc>
                <a:spcPct val="100000"/>
              </a:lnSpc>
            </a:pPr>
            <a:r>
              <a:rPr lang="sk-SK" sz="2000" b="1" dirty="0">
                <a:latin typeface="Arial" panose="020B0604020202020204" pitchFamily="34" charset="0"/>
                <a:cs typeface="Arial" panose="020B0604020202020204" pitchFamily="34" charset="0"/>
              </a:rPr>
              <a:t>CCT -		</a:t>
            </a:r>
            <a:r>
              <a:rPr lang="sk-SK" sz="2000" dirty="0">
                <a:latin typeface="Arial" panose="020B0604020202020204" pitchFamily="34" charset="0"/>
                <a:cs typeface="Arial" panose="020B0604020202020204" pitchFamily="34" charset="0"/>
              </a:rPr>
              <a:t>je možne dynamicky meniť farbu kelvinov</a:t>
            </a:r>
          </a:p>
          <a:p>
            <a:pPr marL="0" indent="0">
              <a:lnSpc>
                <a:spcPct val="100000"/>
              </a:lnSpc>
              <a:buNone/>
            </a:pPr>
            <a:endParaRPr lang="sk-SK" sz="2000" dirty="0">
              <a:latin typeface="Arial" panose="020B0604020202020204" pitchFamily="34" charset="0"/>
              <a:cs typeface="Arial" panose="020B0604020202020204" pitchFamily="34" charset="0"/>
            </a:endParaRPr>
          </a:p>
          <a:p>
            <a:pPr>
              <a:lnSpc>
                <a:spcPct val="100000"/>
              </a:lnSpc>
            </a:pPr>
            <a:r>
              <a:rPr lang="sk-SK" sz="2000" b="1" dirty="0">
                <a:latin typeface="Arial" panose="020B0604020202020204" pitchFamily="34" charset="0"/>
                <a:cs typeface="Arial" panose="020B0604020202020204" pitchFamily="34" charset="0"/>
              </a:rPr>
              <a:t>CRI (RA)</a:t>
            </a:r>
            <a:r>
              <a:rPr lang="sk-SK" sz="2000" dirty="0">
                <a:latin typeface="Arial" panose="020B0604020202020204" pitchFamily="34" charset="0"/>
                <a:cs typeface="Arial" panose="020B0604020202020204" pitchFamily="34" charset="0"/>
              </a:rPr>
              <a:t> </a:t>
            </a:r>
            <a:r>
              <a:rPr lang="sk-SK" sz="2000" b="1" dirty="0">
                <a:latin typeface="Arial" panose="020B0604020202020204" pitchFamily="34" charset="0"/>
                <a:cs typeface="Arial" panose="020B0604020202020204" pitchFamily="34" charset="0"/>
              </a:rPr>
              <a:t>-</a:t>
            </a:r>
            <a:r>
              <a:rPr lang="sk-SK" sz="2000" dirty="0">
                <a:latin typeface="Arial" panose="020B0604020202020204" pitchFamily="34" charset="0"/>
                <a:cs typeface="Arial" panose="020B0604020202020204" pitchFamily="34" charset="0"/>
              </a:rPr>
              <a:t> 	Index podania farieb (</a:t>
            </a:r>
            <a:r>
              <a:rPr lang="sk-SK" sz="2000" dirty="0" err="1">
                <a:latin typeface="Arial" panose="020B0604020202020204" pitchFamily="34" charset="0"/>
                <a:cs typeface="Arial" panose="020B0604020202020204" pitchFamily="34" charset="0"/>
              </a:rPr>
              <a:t>Ra</a:t>
            </a:r>
            <a:r>
              <a:rPr lang="sk-SK" sz="2000" dirty="0">
                <a:latin typeface="Arial" panose="020B0604020202020204" pitchFamily="34" charset="0"/>
                <a:cs typeface="Arial" panose="020B0604020202020204" pitchFamily="34" charset="0"/>
              </a:rPr>
              <a:t>, CRI = </a:t>
            </a:r>
            <a:r>
              <a:rPr lang="sk-SK" sz="2000" dirty="0" err="1">
                <a:latin typeface="Arial" panose="020B0604020202020204" pitchFamily="34" charset="0"/>
                <a:cs typeface="Arial" panose="020B0604020202020204" pitchFamily="34" charset="0"/>
              </a:rPr>
              <a:t>color</a:t>
            </a:r>
            <a:r>
              <a:rPr lang="sk-SK" sz="2000" dirty="0">
                <a:latin typeface="Arial" panose="020B0604020202020204" pitchFamily="34" charset="0"/>
                <a:cs typeface="Arial" panose="020B0604020202020204" pitchFamily="34" charset="0"/>
              </a:rPr>
              <a:t> </a:t>
            </a:r>
            <a:r>
              <a:rPr lang="sk-SK" sz="2000" dirty="0" err="1">
                <a:latin typeface="Arial" panose="020B0604020202020204" pitchFamily="34" charset="0"/>
                <a:cs typeface="Arial" panose="020B0604020202020204" pitchFamily="34" charset="0"/>
              </a:rPr>
              <a:t>rendering</a:t>
            </a:r>
            <a:r>
              <a:rPr lang="sk-SK" sz="2000" dirty="0">
                <a:latin typeface="Arial" panose="020B0604020202020204" pitchFamily="34" charset="0"/>
                <a:cs typeface="Arial" panose="020B0604020202020204" pitchFamily="34" charset="0"/>
              </a:rPr>
              <a:t> index)</a:t>
            </a:r>
          </a:p>
          <a:p>
            <a:pPr>
              <a:lnSpc>
                <a:spcPct val="100000"/>
              </a:lnSpc>
            </a:pPr>
            <a:endParaRPr lang="sk-SK" sz="2000" dirty="0">
              <a:latin typeface="Arial" panose="020B0604020202020204" pitchFamily="34" charset="0"/>
              <a:cs typeface="Arial" panose="020B0604020202020204" pitchFamily="34" charset="0"/>
            </a:endParaRPr>
          </a:p>
          <a:p>
            <a:pPr>
              <a:lnSpc>
                <a:spcPct val="100000"/>
              </a:lnSpc>
            </a:pPr>
            <a:r>
              <a:rPr lang="sk-SK" sz="2000" b="1" dirty="0">
                <a:latin typeface="Arial" panose="020B0604020202020204" pitchFamily="34" charset="0"/>
                <a:cs typeface="Arial" panose="020B0604020202020204" pitchFamily="34" charset="0"/>
              </a:rPr>
              <a:t>UGR -</a:t>
            </a:r>
            <a:r>
              <a:rPr lang="sk-SK" sz="2000" dirty="0">
                <a:latin typeface="Arial" panose="020B0604020202020204" pitchFamily="34" charset="0"/>
                <a:cs typeface="Arial" panose="020B0604020202020204" pitchFamily="34" charset="0"/>
              </a:rPr>
              <a:t> 	Oslnenie z LED svietidiel vo vnútorných pracovných priestoroch</a:t>
            </a:r>
          </a:p>
          <a:p>
            <a:pPr marL="0" indent="0">
              <a:buNone/>
            </a:pPr>
            <a:endParaRPr lang="sk-SK" b="1" dirty="0">
              <a:latin typeface="Arial" panose="020B0604020202020204" pitchFamily="34" charset="0"/>
              <a:cs typeface="Arial" panose="020B0604020202020204" pitchFamily="34" charset="0"/>
            </a:endParaRPr>
          </a:p>
          <a:p>
            <a:endParaRPr lang="sk-SK" b="1" dirty="0"/>
          </a:p>
          <a:p>
            <a:pPr marL="0" indent="0">
              <a:buNone/>
            </a:pPr>
            <a:endParaRPr lang="sk-SK" dirty="0"/>
          </a:p>
        </p:txBody>
      </p:sp>
      <p:sp>
        <p:nvSpPr>
          <p:cNvPr id="4" name="Slide Number Placeholder 5">
            <a:extLst>
              <a:ext uri="{FF2B5EF4-FFF2-40B4-BE49-F238E27FC236}">
                <a16:creationId xmlns:a16="http://schemas.microsoft.com/office/drawing/2014/main" id="{CAC0C3C9-E954-43B1-859E-067677A02F29}"/>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Tree>
    <p:extLst>
      <p:ext uri="{BB962C8B-B14F-4D97-AF65-F5344CB8AC3E}">
        <p14:creationId xmlns:p14="http://schemas.microsoft.com/office/powerpoint/2010/main" val="152167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08555-E1A4-4B8B-A5BA-19FE61C5D67C}"/>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UGR</a:t>
            </a:r>
          </a:p>
        </p:txBody>
      </p:sp>
      <p:sp>
        <p:nvSpPr>
          <p:cNvPr id="4" name="Obdĺžnik 3">
            <a:extLst>
              <a:ext uri="{FF2B5EF4-FFF2-40B4-BE49-F238E27FC236}">
                <a16:creationId xmlns:a16="http://schemas.microsoft.com/office/drawing/2014/main" id="{0D473FC6-BDAC-4CAE-8702-EA8E93FBF584}"/>
              </a:ext>
            </a:extLst>
          </p:cNvPr>
          <p:cNvSpPr/>
          <p:nvPr/>
        </p:nvSpPr>
        <p:spPr>
          <a:xfrm>
            <a:off x="361507" y="1245586"/>
            <a:ext cx="11468986" cy="338554"/>
          </a:xfrm>
          <a:prstGeom prst="rect">
            <a:avLst/>
          </a:prstGeom>
        </p:spPr>
        <p:txBody>
          <a:bodyPr wrap="square">
            <a:spAutoFit/>
          </a:bodyPr>
          <a:lstStyle/>
          <a:p>
            <a:pPr>
              <a:spcAft>
                <a:spcPts val="1800"/>
              </a:spcAft>
            </a:pPr>
            <a:r>
              <a:rPr lang="sk-SK" sz="1600" dirty="0">
                <a:latin typeface="Arial" panose="020B0604020202020204" pitchFamily="34" charset="0"/>
                <a:ea typeface="Times New Roman" panose="02020603050405020304" pitchFamily="18" charset="0"/>
                <a:cs typeface="Arial" panose="020B0604020202020204" pitchFamily="34" charset="0"/>
              </a:rPr>
              <a:t>UGR aplikácie:</a:t>
            </a:r>
            <a:endParaRPr lang="sk-SK"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Obrázok 11" descr="SÃºvisiaci obrÃ¡zok">
            <a:extLst>
              <a:ext uri="{FF2B5EF4-FFF2-40B4-BE49-F238E27FC236}">
                <a16:creationId xmlns:a16="http://schemas.microsoft.com/office/drawing/2014/main" id="{FD2FDA97-CC6E-4C6C-9969-543312B5E1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1507" y="1661748"/>
            <a:ext cx="3454791" cy="2488663"/>
          </a:xfrm>
          <a:prstGeom prst="rect">
            <a:avLst/>
          </a:prstGeom>
          <a:noFill/>
          <a:ln>
            <a:noFill/>
          </a:ln>
        </p:spPr>
      </p:pic>
      <p:pic>
        <p:nvPicPr>
          <p:cNvPr id="13" name="Obrázok 12" descr="VÃ½sledok vyhÄ¾adÃ¡vania obrÃ¡zkov pre dopyt iguzzini">
            <a:extLst>
              <a:ext uri="{FF2B5EF4-FFF2-40B4-BE49-F238E27FC236}">
                <a16:creationId xmlns:a16="http://schemas.microsoft.com/office/drawing/2014/main" id="{FA609CC0-A4FF-426C-B98D-105BF46ED8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4340" y="1661748"/>
            <a:ext cx="4131364" cy="2488663"/>
          </a:xfrm>
          <a:prstGeom prst="rect">
            <a:avLst/>
          </a:prstGeom>
          <a:noFill/>
          <a:ln>
            <a:noFill/>
          </a:ln>
        </p:spPr>
      </p:pic>
      <p:pic>
        <p:nvPicPr>
          <p:cNvPr id="14" name="Obrázok 13" descr="SÃºvisiaci obrÃ¡zok">
            <a:extLst>
              <a:ext uri="{FF2B5EF4-FFF2-40B4-BE49-F238E27FC236}">
                <a16:creationId xmlns:a16="http://schemas.microsoft.com/office/drawing/2014/main" id="{0B07270B-198A-4DFB-813E-7E8A11234A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3745" y="1661748"/>
            <a:ext cx="3026747" cy="2488663"/>
          </a:xfrm>
          <a:prstGeom prst="rect">
            <a:avLst/>
          </a:prstGeom>
          <a:noFill/>
          <a:ln>
            <a:noFill/>
          </a:ln>
        </p:spPr>
      </p:pic>
      <p:pic>
        <p:nvPicPr>
          <p:cNvPr id="15" name="Obrázok 14" descr="VÃ½sledok vyhÄ¾adÃ¡vania obrÃ¡zkov pre dopyt iguzzini">
            <a:extLst>
              <a:ext uri="{FF2B5EF4-FFF2-40B4-BE49-F238E27FC236}">
                <a16:creationId xmlns:a16="http://schemas.microsoft.com/office/drawing/2014/main" id="{B9311A7A-D565-4883-B4A2-374EC4C79B1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61507" y="4298351"/>
            <a:ext cx="2601937" cy="2069709"/>
          </a:xfrm>
          <a:prstGeom prst="rect">
            <a:avLst/>
          </a:prstGeom>
          <a:noFill/>
          <a:ln>
            <a:noFill/>
          </a:ln>
        </p:spPr>
      </p:pic>
      <p:sp>
        <p:nvSpPr>
          <p:cNvPr id="16" name="Slide Number Placeholder 5">
            <a:extLst>
              <a:ext uri="{FF2B5EF4-FFF2-40B4-BE49-F238E27FC236}">
                <a16:creationId xmlns:a16="http://schemas.microsoft.com/office/drawing/2014/main" id="{F795ACF5-7F41-4D46-AD8A-6854001DD0E9}"/>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pic>
        <p:nvPicPr>
          <p:cNvPr id="15362" name="Picture 2" descr="Výsledok vyhľadávania obrázkov pre dopyt ugr led light application">
            <a:extLst>
              <a:ext uri="{FF2B5EF4-FFF2-40B4-BE49-F238E27FC236}">
                <a16:creationId xmlns:a16="http://schemas.microsoft.com/office/drawing/2014/main" id="{F60A77EB-8987-4086-A47A-6A1CA8A84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835" y="4298350"/>
            <a:ext cx="3455643" cy="206970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Výsledok vyhľadávania obrázkov pre dopyt arkos shot light application">
            <a:extLst>
              <a:ext uri="{FF2B5EF4-FFF2-40B4-BE49-F238E27FC236}">
                <a16:creationId xmlns:a16="http://schemas.microsoft.com/office/drawing/2014/main" id="{6EDACB3B-2CEA-4D95-9024-EB3C0D1F0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981" y="4298349"/>
            <a:ext cx="1418739" cy="212628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úvisiaci obrázok">
            <a:extLst>
              <a:ext uri="{FF2B5EF4-FFF2-40B4-BE49-F238E27FC236}">
                <a16:creationId xmlns:a16="http://schemas.microsoft.com/office/drawing/2014/main" id="{497CBF9F-BCD3-408C-B211-5D80E8B67D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0590" y="4298349"/>
            <a:ext cx="2779902" cy="214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2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08555-E1A4-4B8B-A5BA-19FE61C5D67C}"/>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DIALUX</a:t>
            </a:r>
          </a:p>
        </p:txBody>
      </p:sp>
      <p:sp>
        <p:nvSpPr>
          <p:cNvPr id="16" name="Slide Number Placeholder 5">
            <a:extLst>
              <a:ext uri="{FF2B5EF4-FFF2-40B4-BE49-F238E27FC236}">
                <a16:creationId xmlns:a16="http://schemas.microsoft.com/office/drawing/2014/main" id="{F795ACF5-7F41-4D46-AD8A-6854001DD0E9}"/>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3" name="Obdĺžnik 2">
            <a:extLst>
              <a:ext uri="{FF2B5EF4-FFF2-40B4-BE49-F238E27FC236}">
                <a16:creationId xmlns:a16="http://schemas.microsoft.com/office/drawing/2014/main" id="{FB2B12B6-09D2-4E28-95CA-BDC08A5CA120}"/>
              </a:ext>
            </a:extLst>
          </p:cNvPr>
          <p:cNvSpPr/>
          <p:nvPr/>
        </p:nvSpPr>
        <p:spPr>
          <a:xfrm>
            <a:off x="361507" y="1236987"/>
            <a:ext cx="11468986" cy="2854756"/>
          </a:xfrm>
          <a:prstGeom prst="rect">
            <a:avLst/>
          </a:prstGeom>
        </p:spPr>
        <p:txBody>
          <a:bodyPr wrap="square">
            <a:spAutoFit/>
          </a:bodyPr>
          <a:lstStyle/>
          <a:p>
            <a:pPr>
              <a:lnSpc>
                <a:spcPct val="107000"/>
              </a:lnSpc>
              <a:spcAft>
                <a:spcPts val="800"/>
              </a:spcAft>
            </a:pPr>
            <a:r>
              <a:rPr lang="sk-SK" sz="1600" b="1" dirty="0">
                <a:latin typeface="Arial" panose="020B0604020202020204" pitchFamily="34" charset="0"/>
                <a:ea typeface="Calibri" panose="020F0502020204030204" pitchFamily="34" charset="0"/>
                <a:cs typeface="Arial" panose="020B0604020202020204" pitchFamily="34" charset="0"/>
              </a:rPr>
              <a:t>DIALUX</a:t>
            </a:r>
            <a:endParaRPr lang="sk-SK"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k-SK" sz="1600" b="1" dirty="0">
                <a:latin typeface="Arial" panose="020B0604020202020204" pitchFamily="34" charset="0"/>
                <a:ea typeface="Calibri" panose="020F0502020204030204" pitchFamily="34" charset="0"/>
                <a:cs typeface="Arial" panose="020B0604020202020204" pitchFamily="34" charset="0"/>
              </a:rPr>
              <a:t>LDT – </a:t>
            </a:r>
            <a:r>
              <a:rPr lang="sk-SK" sz="1600" b="1" dirty="0" err="1">
                <a:latin typeface="Arial" panose="020B0604020202020204" pitchFamily="34" charset="0"/>
                <a:ea typeface="Calibri" panose="020F0502020204030204" pitchFamily="34" charset="0"/>
                <a:cs typeface="Arial" panose="020B0604020202020204" pitchFamily="34" charset="0"/>
              </a:rPr>
              <a:t>data</a:t>
            </a:r>
            <a:endParaRPr lang="sk-SK"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k-SK" sz="1600" b="1" dirty="0">
                <a:latin typeface="Arial" panose="020B0604020202020204" pitchFamily="34" charset="0"/>
                <a:ea typeface="Calibri" panose="020F0502020204030204" pitchFamily="34" charset="0"/>
                <a:cs typeface="Arial" panose="020B0604020202020204" pitchFamily="34" charset="0"/>
              </a:rPr>
              <a:t>LDT – editor</a:t>
            </a:r>
            <a:endParaRPr lang="sk-SK"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k-SK" sz="1600" b="1" dirty="0">
                <a:latin typeface="Arial" panose="020B0604020202020204" pitchFamily="34" charset="0"/>
                <a:ea typeface="Calibri" panose="020F0502020204030204" pitchFamily="34" charset="0"/>
                <a:cs typeface="Arial" panose="020B0604020202020204" pitchFamily="34" charset="0"/>
              </a:rPr>
              <a:t>UGR – </a:t>
            </a:r>
            <a:r>
              <a:rPr lang="sk-SK" sz="1600" b="1" dirty="0" err="1">
                <a:latin typeface="Arial" panose="020B0604020202020204" pitchFamily="34" charset="0"/>
                <a:ea typeface="Calibri" panose="020F0502020204030204" pitchFamily="34" charset="0"/>
                <a:cs typeface="Arial" panose="020B0604020202020204" pitchFamily="34" charset="0"/>
              </a:rPr>
              <a:t>tabulka</a:t>
            </a:r>
            <a:endParaRPr lang="sk-SK"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k-SK" sz="1600" b="1" dirty="0" err="1">
                <a:latin typeface="Arial" panose="020B0604020202020204" pitchFamily="34" charset="0"/>
                <a:ea typeface="Calibri" panose="020F0502020204030204" pitchFamily="34" charset="0"/>
                <a:cs typeface="Arial" panose="020B0604020202020204" pitchFamily="34" charset="0"/>
              </a:rPr>
              <a:t>Dialux</a:t>
            </a:r>
            <a:r>
              <a:rPr lang="sk-SK" sz="1600" dirty="0">
                <a:latin typeface="Arial" panose="020B0604020202020204" pitchFamily="34" charset="0"/>
                <a:ea typeface="Calibri" panose="020F0502020204030204" pitchFamily="34" charset="0"/>
                <a:cs typeface="Arial" panose="020B0604020202020204" pitchFamily="34" charset="0"/>
              </a:rPr>
              <a:t> používa viac ako 600 000 užívateľov po celom svete ako softvér na návrh osvetlenia. S týmto "</a:t>
            </a:r>
            <a:r>
              <a:rPr lang="sk-SK" sz="1600" dirty="0" err="1">
                <a:latin typeface="Arial" panose="020B0604020202020204" pitchFamily="34" charset="0"/>
                <a:ea typeface="Calibri" panose="020F0502020204030204" pitchFamily="34" charset="0"/>
                <a:cs typeface="Arial" panose="020B0604020202020204" pitchFamily="34" charset="0"/>
              </a:rPr>
              <a:t>free</a:t>
            </a:r>
            <a:r>
              <a:rPr lang="sk-SK" sz="1600" dirty="0">
                <a:latin typeface="Arial" panose="020B0604020202020204" pitchFamily="34" charset="0"/>
                <a:ea typeface="Calibri" panose="020F0502020204030204" pitchFamily="34" charset="0"/>
                <a:cs typeface="Arial" panose="020B0604020202020204" pitchFamily="34" charset="0"/>
              </a:rPr>
              <a:t>" softvérom môžete navrhovať, vizualizovať a vypočítať osvetlenie profesionálne - jednotlivé miestnosti, celé budovy aj </a:t>
            </a:r>
            <a:r>
              <a:rPr lang="sk-SK" sz="1600" dirty="0" err="1">
                <a:latin typeface="Arial" panose="020B0604020202020204" pitchFamily="34" charset="0"/>
                <a:ea typeface="Calibri" panose="020F0502020204030204" pitchFamily="34" charset="0"/>
                <a:cs typeface="Arial" panose="020B0604020202020204" pitchFamily="34" charset="0"/>
              </a:rPr>
              <a:t>vonkajšíe</a:t>
            </a:r>
            <a:r>
              <a:rPr lang="sk-SK" sz="1600" dirty="0">
                <a:latin typeface="Arial" panose="020B0604020202020204" pitchFamily="34" charset="0"/>
                <a:ea typeface="Calibri" panose="020F0502020204030204" pitchFamily="34" charset="0"/>
                <a:cs typeface="Arial" panose="020B0604020202020204" pitchFamily="34" charset="0"/>
              </a:rPr>
              <a:t> scény. Môžete vytvárať efektívne a profesionálne výpočty osvetlenia pomerne ľahko. Tento softvér vás krok za krokom prevedie jednotlivými plánovacími procesmi. S </a:t>
            </a:r>
            <a:r>
              <a:rPr lang="sk-SK" sz="1600" b="1" dirty="0" err="1">
                <a:latin typeface="Arial" panose="020B0604020202020204" pitchFamily="34" charset="0"/>
                <a:ea typeface="Calibri" panose="020F0502020204030204" pitchFamily="34" charset="0"/>
                <a:cs typeface="Arial" panose="020B0604020202020204" pitchFamily="34" charset="0"/>
              </a:rPr>
              <a:t>Dialux</a:t>
            </a:r>
            <a:r>
              <a:rPr lang="sk-SK" sz="1600" b="1" dirty="0">
                <a:latin typeface="Arial" panose="020B0604020202020204" pitchFamily="34" charset="0"/>
                <a:ea typeface="Calibri" panose="020F0502020204030204" pitchFamily="34" charset="0"/>
                <a:cs typeface="Arial" panose="020B0604020202020204" pitchFamily="34" charset="0"/>
              </a:rPr>
              <a:t> EVO</a:t>
            </a:r>
            <a:r>
              <a:rPr lang="sk-SK" sz="1600" dirty="0">
                <a:latin typeface="Arial" panose="020B0604020202020204" pitchFamily="34" charset="0"/>
                <a:ea typeface="Calibri" panose="020F0502020204030204" pitchFamily="34" charset="0"/>
                <a:cs typeface="Arial" panose="020B0604020202020204" pitchFamily="34" charset="0"/>
              </a:rPr>
              <a:t> máte kompletné riešenie z jedného zdroja. </a:t>
            </a:r>
            <a:r>
              <a:rPr lang="sk-SK" sz="1600" b="1" dirty="0" err="1">
                <a:latin typeface="Arial" panose="020B0604020202020204" pitchFamily="34" charset="0"/>
                <a:ea typeface="Calibri" panose="020F0502020204030204" pitchFamily="34" charset="0"/>
                <a:cs typeface="Arial" panose="020B0604020202020204" pitchFamily="34" charset="0"/>
              </a:rPr>
              <a:t>Dialux</a:t>
            </a:r>
            <a:r>
              <a:rPr lang="sk-SK" sz="1600" dirty="0">
                <a:latin typeface="Arial" panose="020B0604020202020204" pitchFamily="34" charset="0"/>
                <a:ea typeface="Calibri" panose="020F0502020204030204" pitchFamily="34" charset="0"/>
                <a:cs typeface="Arial" panose="020B0604020202020204" pitchFamily="34" charset="0"/>
              </a:rPr>
              <a:t> neustále podstupuje ďalší rozvoj a je prispôsobený potrebám a požiadavkám svetelné návrhára. </a:t>
            </a:r>
            <a:r>
              <a:rPr lang="sk-SK" sz="1600" b="1" dirty="0" err="1">
                <a:latin typeface="Arial" panose="020B0604020202020204" pitchFamily="34" charset="0"/>
                <a:ea typeface="Calibri" panose="020F0502020204030204" pitchFamily="34" charset="0"/>
                <a:cs typeface="Arial" panose="020B0604020202020204" pitchFamily="34" charset="0"/>
              </a:rPr>
              <a:t>Dialux</a:t>
            </a:r>
            <a:r>
              <a:rPr lang="sk-SK" sz="1600" dirty="0">
                <a:latin typeface="Arial" panose="020B0604020202020204" pitchFamily="34" charset="0"/>
                <a:ea typeface="Calibri" panose="020F0502020204030204" pitchFamily="34" charset="0"/>
                <a:cs typeface="Arial" panose="020B0604020202020204" pitchFamily="34" charset="0"/>
              </a:rPr>
              <a:t> je zadarmo a je k dispozícii v 25 rôznych jazykoch.</a:t>
            </a:r>
          </a:p>
        </p:txBody>
      </p:sp>
      <p:pic>
        <p:nvPicPr>
          <p:cNvPr id="17" name="Obrázok 16" descr="https://www.slovex.sk/sites/default/files/styles/fotogaleria-nahlad/public/dialux-evo-ganze-gebaeude-lehrbeispiel.png?itok=3StmQPn9">
            <a:extLst>
              <a:ext uri="{FF2B5EF4-FFF2-40B4-BE49-F238E27FC236}">
                <a16:creationId xmlns:a16="http://schemas.microsoft.com/office/drawing/2014/main" id="{914629DC-9A9B-4313-9131-9DED6221C8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1507" y="4536345"/>
            <a:ext cx="2476500" cy="1809750"/>
          </a:xfrm>
          <a:prstGeom prst="rect">
            <a:avLst/>
          </a:prstGeom>
          <a:noFill/>
          <a:ln>
            <a:noFill/>
          </a:ln>
        </p:spPr>
      </p:pic>
      <p:pic>
        <p:nvPicPr>
          <p:cNvPr id="18" name="Obrázok 17" descr="https://www.slovex.sk/sites/default/files/styles/fotogaleria-nahlad/public/dial-partner-default.png?itok=QTruQeyj">
            <a:extLst>
              <a:ext uri="{FF2B5EF4-FFF2-40B4-BE49-F238E27FC236}">
                <a16:creationId xmlns:a16="http://schemas.microsoft.com/office/drawing/2014/main" id="{5B141242-4FAB-47DA-BC9C-86336768E8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52580" y="4553930"/>
            <a:ext cx="2476500" cy="1809750"/>
          </a:xfrm>
          <a:prstGeom prst="rect">
            <a:avLst/>
          </a:prstGeom>
          <a:noFill/>
          <a:ln>
            <a:noFill/>
          </a:ln>
        </p:spPr>
      </p:pic>
      <p:pic>
        <p:nvPicPr>
          <p:cNvPr id="19" name="Obrázok 18" descr="https://www.slovex.sk/sites/default/files/styles/fotogaleria-nahlad/public/dialuxevo_entire_buildings.jpg?itok=IsovjYfz">
            <a:extLst>
              <a:ext uri="{FF2B5EF4-FFF2-40B4-BE49-F238E27FC236}">
                <a16:creationId xmlns:a16="http://schemas.microsoft.com/office/drawing/2014/main" id="{94B2C8A7-9666-43EA-9207-81D400A307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53993" y="4536345"/>
            <a:ext cx="2476500" cy="1809750"/>
          </a:xfrm>
          <a:prstGeom prst="rect">
            <a:avLst/>
          </a:prstGeom>
          <a:noFill/>
          <a:ln>
            <a:noFill/>
          </a:ln>
        </p:spPr>
      </p:pic>
      <p:pic>
        <p:nvPicPr>
          <p:cNvPr id="20" name="Obrázok 19" descr="https://www.slovex.sk/sites/default/files/styles/fotogaleria-nahlad/public/dx-download_stephan_screen.jpg?itok=NQaYu2_C">
            <a:extLst>
              <a:ext uri="{FF2B5EF4-FFF2-40B4-BE49-F238E27FC236}">
                <a16:creationId xmlns:a16="http://schemas.microsoft.com/office/drawing/2014/main" id="{C465160B-339E-4471-A4DD-FF075204C73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66474" y="4553930"/>
            <a:ext cx="2476500" cy="1809750"/>
          </a:xfrm>
          <a:prstGeom prst="rect">
            <a:avLst/>
          </a:prstGeom>
          <a:noFill/>
          <a:ln>
            <a:noFill/>
          </a:ln>
        </p:spPr>
      </p:pic>
    </p:spTree>
    <p:extLst>
      <p:ext uri="{BB962C8B-B14F-4D97-AF65-F5344CB8AC3E}">
        <p14:creationId xmlns:p14="http://schemas.microsoft.com/office/powerpoint/2010/main" val="250782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0D25AE-3A21-402C-B794-E81424AD2CBB}"/>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LUX</a:t>
            </a:r>
          </a:p>
        </p:txBody>
      </p:sp>
      <p:sp>
        <p:nvSpPr>
          <p:cNvPr id="5" name="Slide Number Placeholder 5">
            <a:extLst>
              <a:ext uri="{FF2B5EF4-FFF2-40B4-BE49-F238E27FC236}">
                <a16:creationId xmlns:a16="http://schemas.microsoft.com/office/drawing/2014/main" id="{F51DF449-321E-4830-848F-0C7CC81B3CBF}"/>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a:t>www.led2.eu</a:t>
            </a:r>
            <a:endParaRPr lang="sk-SK" dirty="0"/>
          </a:p>
        </p:txBody>
      </p:sp>
      <p:sp>
        <p:nvSpPr>
          <p:cNvPr id="12" name="Obdĺžnik 11">
            <a:extLst>
              <a:ext uri="{FF2B5EF4-FFF2-40B4-BE49-F238E27FC236}">
                <a16:creationId xmlns:a16="http://schemas.microsoft.com/office/drawing/2014/main" id="{B1885F1A-24AE-4253-BD8E-09E91A1A06ED}"/>
              </a:ext>
            </a:extLst>
          </p:cNvPr>
          <p:cNvSpPr/>
          <p:nvPr/>
        </p:nvSpPr>
        <p:spPr>
          <a:xfrm>
            <a:off x="299959" y="1148697"/>
            <a:ext cx="11530533" cy="1077218"/>
          </a:xfrm>
          <a:prstGeom prst="rect">
            <a:avLst/>
          </a:prstGeom>
        </p:spPr>
        <p:txBody>
          <a:bodyPr wrap="square">
            <a:spAutoFit/>
          </a:bodyPr>
          <a:lstStyle/>
          <a:p>
            <a:r>
              <a:rPr lang="sk-SK" sz="3200" b="1" dirty="0">
                <a:latin typeface="Arial" panose="020B0604020202020204" pitchFamily="34" charset="0"/>
                <a:cs typeface="Arial" panose="020B0604020202020204" pitchFamily="34" charset="0"/>
              </a:rPr>
              <a:t>Lux</a:t>
            </a:r>
            <a:r>
              <a:rPr lang="sk-SK" sz="1600" dirty="0">
                <a:latin typeface="Arial" panose="020B0604020202020204" pitchFamily="34" charset="0"/>
                <a:cs typeface="Arial" panose="020B0604020202020204" pitchFamily="34" charset="0"/>
              </a:rPr>
              <a:t> značka </a:t>
            </a:r>
            <a:r>
              <a:rPr lang="sk-SK" sz="1600" b="1" dirty="0">
                <a:latin typeface="Arial" panose="020B0604020202020204" pitchFamily="34" charset="0"/>
                <a:cs typeface="Arial" panose="020B0604020202020204" pitchFamily="34" charset="0"/>
              </a:rPr>
              <a:t>lx</a:t>
            </a:r>
            <a:r>
              <a:rPr lang="sk-SK" sz="1600" dirty="0">
                <a:latin typeface="Arial" panose="020B0604020202020204" pitchFamily="34" charset="0"/>
                <a:cs typeface="Arial" panose="020B0604020202020204" pitchFamily="34" charset="0"/>
              </a:rPr>
              <a:t> je jednotkou </a:t>
            </a:r>
            <a:r>
              <a:rPr lang="sk-SK" sz="1600" b="1" dirty="0" err="1">
                <a:latin typeface="Arial" panose="020B0604020202020204" pitchFamily="34" charset="0"/>
                <a:cs typeface="Arial" panose="020B0604020202020204" pitchFamily="34" charset="0"/>
              </a:rPr>
              <a:t>osvetlenosti</a:t>
            </a:r>
            <a:r>
              <a:rPr lang="sk-SK" sz="1600" dirty="0">
                <a:latin typeface="Arial" panose="020B0604020202020204" pitchFamily="34" charset="0"/>
                <a:cs typeface="Arial" panose="020B0604020202020204" pitchFamily="34" charset="0"/>
              </a:rPr>
              <a:t> alebo intenzity osvetlenia podľa medzinárodnej sústavy </a:t>
            </a:r>
            <a:r>
              <a:rPr lang="sk-SK" sz="1600" u="sng" dirty="0">
                <a:latin typeface="Arial" panose="020B0604020202020204" pitchFamily="34" charset="0"/>
                <a:cs typeface="Arial" panose="020B0604020202020204" pitchFamily="34" charset="0"/>
                <a:hlinkClick r:id="rId2" tooltip="SI"/>
              </a:rPr>
              <a:t>SI</a:t>
            </a:r>
            <a:r>
              <a:rPr lang="sk-SK" sz="1600" dirty="0">
                <a:latin typeface="Arial" panose="020B0604020202020204" pitchFamily="34" charset="0"/>
                <a:cs typeface="Arial" panose="020B0604020202020204" pitchFamily="34" charset="0"/>
              </a:rPr>
              <a:t>. Je to intenzita osvetlenia spôsobená svetelným tokom 1 </a:t>
            </a:r>
            <a:r>
              <a:rPr lang="sk-SK" sz="1600" u="sng" dirty="0">
                <a:latin typeface="Arial" panose="020B0604020202020204" pitchFamily="34" charset="0"/>
                <a:cs typeface="Arial" panose="020B0604020202020204" pitchFamily="34" charset="0"/>
                <a:hlinkClick r:id="rId3" tooltip="Lúmen (jednotka)"/>
              </a:rPr>
              <a:t>lúmen</a:t>
            </a:r>
            <a:r>
              <a:rPr lang="sk-SK" sz="1600" dirty="0">
                <a:latin typeface="Arial" panose="020B0604020202020204" pitchFamily="34" charset="0"/>
                <a:cs typeface="Arial" panose="020B0604020202020204" pitchFamily="34" charset="0"/>
              </a:rPr>
              <a:t> dopadajúcim na plochu 1 </a:t>
            </a:r>
            <a:r>
              <a:rPr lang="sk-SK" sz="1600" u="sng" dirty="0">
                <a:latin typeface="Arial" panose="020B0604020202020204" pitchFamily="34" charset="0"/>
                <a:cs typeface="Arial" panose="020B0604020202020204" pitchFamily="34" charset="0"/>
                <a:hlinkClick r:id="rId4" tooltip="Meter"/>
              </a:rPr>
              <a:t>m</a:t>
            </a:r>
            <a:r>
              <a:rPr lang="sk-SK" sz="1600" baseline="30000" dirty="0">
                <a:latin typeface="Arial" panose="020B0604020202020204" pitchFamily="34" charset="0"/>
                <a:cs typeface="Arial" panose="020B0604020202020204" pitchFamily="34" charset="0"/>
              </a:rPr>
              <a:t>2</a:t>
            </a:r>
            <a:r>
              <a:rPr lang="sk-SK" sz="1600" dirty="0">
                <a:latin typeface="Arial" panose="020B0604020202020204" pitchFamily="34" charset="0"/>
                <a:cs typeface="Arial" panose="020B0604020202020204" pitchFamily="34" charset="0"/>
              </a:rPr>
              <a:t>, bez ohľadu na odrazivosť tejto plochy. Alebo inak - Lux je jednotka vyjadrujúca plošnú hustotu dopadajúceho svetelného toku.</a:t>
            </a:r>
          </a:p>
        </p:txBody>
      </p:sp>
      <p:sp>
        <p:nvSpPr>
          <p:cNvPr id="6" name="Obdĺžnik 5">
            <a:extLst>
              <a:ext uri="{FF2B5EF4-FFF2-40B4-BE49-F238E27FC236}">
                <a16:creationId xmlns:a16="http://schemas.microsoft.com/office/drawing/2014/main" id="{156BA2CD-6E93-4734-A609-6600A710EF3B}"/>
              </a:ext>
            </a:extLst>
          </p:cNvPr>
          <p:cNvSpPr/>
          <p:nvPr/>
        </p:nvSpPr>
        <p:spPr>
          <a:xfrm>
            <a:off x="299960" y="2772520"/>
            <a:ext cx="6096000" cy="3508653"/>
          </a:xfrm>
          <a:prstGeom prst="rect">
            <a:avLst/>
          </a:prstGeom>
        </p:spPr>
        <p:txBody>
          <a:bodyPr>
            <a:spAutoFit/>
          </a:bodyPr>
          <a:lstStyle/>
          <a:p>
            <a:pPr>
              <a:spcBef>
                <a:spcPts val="600"/>
              </a:spcBef>
              <a:spcAft>
                <a:spcPts val="600"/>
              </a:spcAft>
            </a:pPr>
            <a:r>
              <a:rPr lang="sk-SK" sz="1600" dirty="0" err="1">
                <a:solidFill>
                  <a:srgbClr val="222222"/>
                </a:solidFill>
                <a:latin typeface="Arial" panose="020B0604020202020204" pitchFamily="34" charset="0"/>
                <a:ea typeface="Times New Roman" panose="02020603050405020304" pitchFamily="18" charset="0"/>
              </a:rPr>
              <a:t>Osvetlenosť</a:t>
            </a:r>
            <a:r>
              <a:rPr lang="sk-SK" sz="1600" dirty="0">
                <a:solidFill>
                  <a:srgbClr val="222222"/>
                </a:solidFill>
                <a:latin typeface="Arial" panose="020B0604020202020204" pitchFamily="34" charset="0"/>
                <a:ea typeface="Times New Roman" panose="02020603050405020304" pitchFamily="18" charset="0"/>
              </a:rPr>
              <a:t> je teda nepriamo úmerná štvorcu vzdialenosti od zdroja a je tým slabšia, čím šikmejšie lúč dopadá.</a:t>
            </a:r>
            <a:endParaRPr lang="sk-SK" sz="1600" dirty="0">
              <a:latin typeface="Times New Roman" panose="02020603050405020304" pitchFamily="18" charset="0"/>
              <a:ea typeface="Times New Roman" panose="02020603050405020304" pitchFamily="18" charset="0"/>
            </a:endParaRPr>
          </a:p>
          <a:p>
            <a:pPr>
              <a:spcBef>
                <a:spcPts val="600"/>
              </a:spcBef>
              <a:spcAft>
                <a:spcPts val="600"/>
              </a:spcAft>
            </a:pPr>
            <a:r>
              <a:rPr lang="sk-SK" sz="1600" dirty="0">
                <a:solidFill>
                  <a:srgbClr val="222222"/>
                </a:solidFill>
                <a:latin typeface="Arial" panose="020B0604020202020204" pitchFamily="34" charset="0"/>
                <a:ea typeface="Times New Roman" panose="02020603050405020304" pitchFamily="18" charset="0"/>
              </a:rPr>
              <a:t>Svetlo sa šíri od zdroja priamočiaro všetkými smermi, preto svetelný tok ktorý je vo vzdialenosti 1 m od zdroja svetla je rovnomerne rozprestretý na vnútornú guľovú plochu s polomerom (napr. 1 m).</a:t>
            </a:r>
            <a:endParaRPr lang="sk-SK" sz="1600" dirty="0">
              <a:latin typeface="Times New Roman" panose="02020603050405020304" pitchFamily="18" charset="0"/>
              <a:ea typeface="Times New Roman" panose="02020603050405020304" pitchFamily="18" charset="0"/>
            </a:endParaRPr>
          </a:p>
          <a:p>
            <a:pPr>
              <a:spcBef>
                <a:spcPts val="600"/>
              </a:spcBef>
              <a:spcAft>
                <a:spcPts val="600"/>
              </a:spcAft>
            </a:pPr>
            <a:r>
              <a:rPr lang="sk-SK" sz="1600" dirty="0">
                <a:solidFill>
                  <a:srgbClr val="222222"/>
                </a:solidFill>
                <a:latin typeface="Arial" panose="020B0604020202020204" pitchFamily="34" charset="0"/>
                <a:ea typeface="Times New Roman" panose="02020603050405020304" pitchFamily="18" charset="0"/>
              </a:rPr>
              <a:t>Príklad poklesu intenzity osvetlenia v závislosti od vzdialenosti zdroja svetla.</a:t>
            </a:r>
            <a:endParaRPr lang="sk-SK" sz="1600" dirty="0">
              <a:latin typeface="Times New Roman" panose="02020603050405020304" pitchFamily="18" charset="0"/>
              <a:ea typeface="Times New Roman" panose="02020603050405020304" pitchFamily="18" charset="0"/>
            </a:endParaRPr>
          </a:p>
          <a:p>
            <a:pPr>
              <a:spcBef>
                <a:spcPts val="600"/>
              </a:spcBef>
              <a:spcAft>
                <a:spcPts val="600"/>
              </a:spcAft>
            </a:pPr>
            <a:r>
              <a:rPr lang="sk-SK" sz="1600" dirty="0">
                <a:solidFill>
                  <a:srgbClr val="222222"/>
                </a:solidFill>
                <a:latin typeface="Arial" panose="020B0604020202020204" pitchFamily="34" charset="0"/>
                <a:ea typeface="Times New Roman" panose="02020603050405020304" pitchFamily="18" charset="0"/>
              </a:rPr>
              <a:t>Ako zdroj svetla je použitá klasická 100W žiarovka (so žeraviacim vláknom) so svetelným tokom 1400 lúmenov. Údaje v </a:t>
            </a:r>
            <a:r>
              <a:rPr lang="sk-SK" sz="1600" dirty="0" err="1">
                <a:solidFill>
                  <a:srgbClr val="222222"/>
                </a:solidFill>
                <a:latin typeface="Arial" panose="020B0604020202020204" pitchFamily="34" charset="0"/>
                <a:ea typeface="Times New Roman" panose="02020603050405020304" pitchFamily="18" charset="0"/>
              </a:rPr>
              <a:t>tabulke</a:t>
            </a:r>
            <a:r>
              <a:rPr lang="sk-SK" sz="1600" dirty="0">
                <a:solidFill>
                  <a:srgbClr val="222222"/>
                </a:solidFill>
                <a:latin typeface="Arial" panose="020B0604020202020204" pitchFamily="34" charset="0"/>
                <a:ea typeface="Times New Roman" panose="02020603050405020304" pitchFamily="18" charset="0"/>
              </a:rPr>
              <a:t> platia pre osvetlenie spôsobené žiarovkou bez koncentrátora svetla.</a:t>
            </a:r>
            <a:endParaRPr lang="sk-SK" sz="1600" dirty="0">
              <a:effectLst/>
              <a:latin typeface="Times New Roman" panose="02020603050405020304" pitchFamily="18" charset="0"/>
              <a:ea typeface="Times New Roman" panose="02020603050405020304" pitchFamily="18" charset="0"/>
            </a:endParaRPr>
          </a:p>
        </p:txBody>
      </p:sp>
      <p:graphicFrame>
        <p:nvGraphicFramePr>
          <p:cNvPr id="7" name="Tabuľka 6">
            <a:extLst>
              <a:ext uri="{FF2B5EF4-FFF2-40B4-BE49-F238E27FC236}">
                <a16:creationId xmlns:a16="http://schemas.microsoft.com/office/drawing/2014/main" id="{8C3A10CA-9C8D-48CC-8DA6-C328329BD81B}"/>
              </a:ext>
            </a:extLst>
          </p:cNvPr>
          <p:cNvGraphicFramePr>
            <a:graphicFrameLocks noGrp="1"/>
          </p:cNvGraphicFramePr>
          <p:nvPr>
            <p:extLst>
              <p:ext uri="{D42A27DB-BD31-4B8C-83A1-F6EECF244321}">
                <p14:modId xmlns:p14="http://schemas.microsoft.com/office/powerpoint/2010/main" val="3379777247"/>
              </p:ext>
            </p:extLst>
          </p:nvPr>
        </p:nvGraphicFramePr>
        <p:xfrm>
          <a:off x="6601885" y="2772520"/>
          <a:ext cx="5228608" cy="2501520"/>
        </p:xfrm>
        <a:graphic>
          <a:graphicData uri="http://schemas.openxmlformats.org/drawingml/2006/table">
            <a:tbl>
              <a:tblPr firstRow="1" firstCol="1" bandRow="1">
                <a:tableStyleId>{5C22544A-7EE6-4342-B048-85BDC9FD1C3A}</a:tableStyleId>
              </a:tblPr>
              <a:tblGrid>
                <a:gridCol w="475328">
                  <a:extLst>
                    <a:ext uri="{9D8B030D-6E8A-4147-A177-3AD203B41FA5}">
                      <a16:colId xmlns:a16="http://schemas.microsoft.com/office/drawing/2014/main" val="2248789092"/>
                    </a:ext>
                  </a:extLst>
                </a:gridCol>
                <a:gridCol w="475328">
                  <a:extLst>
                    <a:ext uri="{9D8B030D-6E8A-4147-A177-3AD203B41FA5}">
                      <a16:colId xmlns:a16="http://schemas.microsoft.com/office/drawing/2014/main" val="1140706261"/>
                    </a:ext>
                  </a:extLst>
                </a:gridCol>
                <a:gridCol w="475328">
                  <a:extLst>
                    <a:ext uri="{9D8B030D-6E8A-4147-A177-3AD203B41FA5}">
                      <a16:colId xmlns:a16="http://schemas.microsoft.com/office/drawing/2014/main" val="591968352"/>
                    </a:ext>
                  </a:extLst>
                </a:gridCol>
                <a:gridCol w="475328">
                  <a:extLst>
                    <a:ext uri="{9D8B030D-6E8A-4147-A177-3AD203B41FA5}">
                      <a16:colId xmlns:a16="http://schemas.microsoft.com/office/drawing/2014/main" val="68656580"/>
                    </a:ext>
                  </a:extLst>
                </a:gridCol>
                <a:gridCol w="475328">
                  <a:extLst>
                    <a:ext uri="{9D8B030D-6E8A-4147-A177-3AD203B41FA5}">
                      <a16:colId xmlns:a16="http://schemas.microsoft.com/office/drawing/2014/main" val="3376055449"/>
                    </a:ext>
                  </a:extLst>
                </a:gridCol>
                <a:gridCol w="475328">
                  <a:extLst>
                    <a:ext uri="{9D8B030D-6E8A-4147-A177-3AD203B41FA5}">
                      <a16:colId xmlns:a16="http://schemas.microsoft.com/office/drawing/2014/main" val="2840002977"/>
                    </a:ext>
                  </a:extLst>
                </a:gridCol>
                <a:gridCol w="475328">
                  <a:extLst>
                    <a:ext uri="{9D8B030D-6E8A-4147-A177-3AD203B41FA5}">
                      <a16:colId xmlns:a16="http://schemas.microsoft.com/office/drawing/2014/main" val="3593307494"/>
                    </a:ext>
                  </a:extLst>
                </a:gridCol>
                <a:gridCol w="475328">
                  <a:extLst>
                    <a:ext uri="{9D8B030D-6E8A-4147-A177-3AD203B41FA5}">
                      <a16:colId xmlns:a16="http://schemas.microsoft.com/office/drawing/2014/main" val="2372484517"/>
                    </a:ext>
                  </a:extLst>
                </a:gridCol>
                <a:gridCol w="475328">
                  <a:extLst>
                    <a:ext uri="{9D8B030D-6E8A-4147-A177-3AD203B41FA5}">
                      <a16:colId xmlns:a16="http://schemas.microsoft.com/office/drawing/2014/main" val="234505690"/>
                    </a:ext>
                  </a:extLst>
                </a:gridCol>
                <a:gridCol w="475328">
                  <a:extLst>
                    <a:ext uri="{9D8B030D-6E8A-4147-A177-3AD203B41FA5}">
                      <a16:colId xmlns:a16="http://schemas.microsoft.com/office/drawing/2014/main" val="4279143461"/>
                    </a:ext>
                  </a:extLst>
                </a:gridCol>
                <a:gridCol w="475328">
                  <a:extLst>
                    <a:ext uri="{9D8B030D-6E8A-4147-A177-3AD203B41FA5}">
                      <a16:colId xmlns:a16="http://schemas.microsoft.com/office/drawing/2014/main" val="1484138042"/>
                    </a:ext>
                  </a:extLst>
                </a:gridCol>
              </a:tblGrid>
              <a:tr h="954351">
                <a:tc>
                  <a:txBody>
                    <a:bodyPr/>
                    <a:lstStyle/>
                    <a:p>
                      <a:pPr algn="ctr">
                        <a:lnSpc>
                          <a:spcPct val="107000"/>
                        </a:lnSpc>
                        <a:spcBef>
                          <a:spcPts val="1200"/>
                        </a:spcBef>
                        <a:spcAft>
                          <a:spcPts val="1200"/>
                        </a:spcAft>
                      </a:pPr>
                      <a:r>
                        <a:rPr lang="sk-SK" sz="1050" dirty="0">
                          <a:solidFill>
                            <a:schemeClr val="tx1"/>
                          </a:solidFill>
                          <a:effectLst/>
                        </a:rPr>
                        <a:t>vzdialenosť od zdroja svetla v (m)</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dirty="0">
                          <a:solidFill>
                            <a:schemeClr val="tx1"/>
                          </a:solidFill>
                          <a:effectLst/>
                        </a:rPr>
                        <a:t>1</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dirty="0">
                          <a:solidFill>
                            <a:schemeClr val="tx1"/>
                          </a:solidFill>
                          <a:effectLst/>
                        </a:rPr>
                        <a:t>2</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dirty="0">
                          <a:solidFill>
                            <a:schemeClr val="tx1"/>
                          </a:solidFill>
                          <a:effectLst/>
                        </a:rPr>
                        <a:t>3</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4</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5</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6</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7</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8</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9</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spcBef>
                          <a:spcPts val="1200"/>
                        </a:spcBef>
                        <a:spcAft>
                          <a:spcPts val="1200"/>
                        </a:spcAft>
                      </a:pPr>
                      <a:r>
                        <a:rPr lang="sk-SK" sz="1050">
                          <a:solidFill>
                            <a:schemeClr val="tx1"/>
                          </a:solidFill>
                          <a:effectLst/>
                        </a:rPr>
                        <a:t>10</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195479808"/>
                  </a:ext>
                </a:extLst>
              </a:tr>
              <a:tr h="1314075">
                <a:tc>
                  <a:txBody>
                    <a:bodyPr/>
                    <a:lstStyle/>
                    <a:p>
                      <a:pPr algn="ctr">
                        <a:lnSpc>
                          <a:spcPct val="107000"/>
                        </a:lnSpc>
                        <a:spcBef>
                          <a:spcPts val="1200"/>
                        </a:spcBef>
                        <a:spcAft>
                          <a:spcPts val="1200"/>
                        </a:spcAft>
                      </a:pPr>
                      <a:r>
                        <a:rPr lang="sk-SK" sz="1050" dirty="0">
                          <a:solidFill>
                            <a:schemeClr val="tx1"/>
                          </a:solidFill>
                          <a:effectLst/>
                        </a:rPr>
                        <a:t>výsledná intenzita osvetlenia v luxoch</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a:solidFill>
                            <a:schemeClr val="tx1"/>
                          </a:solidFill>
                          <a:effectLst/>
                        </a:rPr>
                        <a:t>111</a:t>
                      </a:r>
                      <a:endParaRPr lang="sk-SK"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27</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12</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6,9</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4,4</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3,1</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2,2</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1,7</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1,4</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sk-SK" sz="1050" dirty="0">
                          <a:solidFill>
                            <a:schemeClr val="tx1"/>
                          </a:solidFill>
                          <a:effectLst/>
                        </a:rPr>
                        <a:t>1,1</a:t>
                      </a:r>
                      <a:endParaRPr lang="sk-S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928108680"/>
                  </a:ext>
                </a:extLst>
              </a:tr>
            </a:tbl>
          </a:graphicData>
        </a:graphic>
      </p:graphicFrame>
    </p:spTree>
    <p:extLst>
      <p:ext uri="{BB962C8B-B14F-4D97-AF65-F5344CB8AC3E}">
        <p14:creationId xmlns:p14="http://schemas.microsoft.com/office/powerpoint/2010/main" val="126990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37FCE9-F618-447D-85A5-868DA6796932}"/>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LUX</a:t>
            </a:r>
          </a:p>
        </p:txBody>
      </p:sp>
      <p:sp>
        <p:nvSpPr>
          <p:cNvPr id="5" name="Slide Number Placeholder 5">
            <a:extLst>
              <a:ext uri="{FF2B5EF4-FFF2-40B4-BE49-F238E27FC236}">
                <a16:creationId xmlns:a16="http://schemas.microsoft.com/office/drawing/2014/main" id="{B04E4B1E-70BF-4217-AFDE-EFA017249272}"/>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graphicFrame>
        <p:nvGraphicFramePr>
          <p:cNvPr id="10" name="Tabuľka 9">
            <a:extLst>
              <a:ext uri="{FF2B5EF4-FFF2-40B4-BE49-F238E27FC236}">
                <a16:creationId xmlns:a16="http://schemas.microsoft.com/office/drawing/2014/main" id="{D0E8978E-AC11-4F39-AAAA-1AE50F281526}"/>
              </a:ext>
            </a:extLst>
          </p:cNvPr>
          <p:cNvGraphicFramePr>
            <a:graphicFrameLocks noGrp="1"/>
          </p:cNvGraphicFramePr>
          <p:nvPr>
            <p:extLst>
              <p:ext uri="{D42A27DB-BD31-4B8C-83A1-F6EECF244321}">
                <p14:modId xmlns:p14="http://schemas.microsoft.com/office/powerpoint/2010/main" val="1121137014"/>
              </p:ext>
            </p:extLst>
          </p:nvPr>
        </p:nvGraphicFramePr>
        <p:xfrm>
          <a:off x="360363" y="1292469"/>
          <a:ext cx="11471274" cy="4988700"/>
        </p:xfrm>
        <a:graphic>
          <a:graphicData uri="http://schemas.openxmlformats.org/drawingml/2006/table">
            <a:tbl>
              <a:tblPr firstRow="1" firstCol="1" bandRow="1">
                <a:tableStyleId>{5C22544A-7EE6-4342-B048-85BDC9FD1C3A}</a:tableStyleId>
              </a:tblPr>
              <a:tblGrid>
                <a:gridCol w="5735637">
                  <a:extLst>
                    <a:ext uri="{9D8B030D-6E8A-4147-A177-3AD203B41FA5}">
                      <a16:colId xmlns:a16="http://schemas.microsoft.com/office/drawing/2014/main" val="251915080"/>
                    </a:ext>
                  </a:extLst>
                </a:gridCol>
                <a:gridCol w="5735637">
                  <a:extLst>
                    <a:ext uri="{9D8B030D-6E8A-4147-A177-3AD203B41FA5}">
                      <a16:colId xmlns:a16="http://schemas.microsoft.com/office/drawing/2014/main" val="359212311"/>
                    </a:ext>
                  </a:extLst>
                </a:gridCol>
              </a:tblGrid>
              <a:tr h="415725">
                <a:tc gridSpan="2">
                  <a:txBody>
                    <a:bodyPr/>
                    <a:lstStyle/>
                    <a:p>
                      <a:pPr algn="ctr">
                        <a:lnSpc>
                          <a:spcPct val="107000"/>
                        </a:lnSpc>
                        <a:spcBef>
                          <a:spcPts val="1200"/>
                        </a:spcBef>
                        <a:spcAft>
                          <a:spcPts val="1200"/>
                        </a:spcAft>
                      </a:pPr>
                      <a:r>
                        <a:rPr lang="sk-SK" sz="1600" dirty="0">
                          <a:solidFill>
                            <a:schemeClr val="tx1"/>
                          </a:solidFill>
                          <a:effectLst/>
                          <a:latin typeface="Arial" panose="020B0604020202020204" pitchFamily="34" charset="0"/>
                          <a:cs typeface="Arial" panose="020B0604020202020204" pitchFamily="34" charset="0"/>
                        </a:rPr>
                        <a:t>Niekoľko typických intenzít osvetlenia merané </a:t>
                      </a:r>
                      <a:r>
                        <a:rPr lang="sk-SK" sz="1600" dirty="0" err="1">
                          <a:solidFill>
                            <a:schemeClr val="tx1"/>
                          </a:solidFill>
                          <a:effectLst/>
                          <a:latin typeface="Arial" panose="020B0604020202020204" pitchFamily="34" charset="0"/>
                          <a:cs typeface="Arial" panose="020B0604020202020204" pitchFamily="34" charset="0"/>
                        </a:rPr>
                        <a:t>luxmetrom</a:t>
                      </a:r>
                      <a:endParaRPr lang="sk-SK"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hMerge="1">
                  <a:txBody>
                    <a:bodyPr/>
                    <a:lstStyle/>
                    <a:p>
                      <a:endParaRPr lang="sk-SK"/>
                    </a:p>
                  </a:txBody>
                  <a:tcPr/>
                </a:tc>
                <a:extLst>
                  <a:ext uri="{0D108BD9-81ED-4DB2-BD59-A6C34878D82A}">
                    <a16:rowId xmlns:a16="http://schemas.microsoft.com/office/drawing/2014/main" val="3085095217"/>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jasný slnečný deň</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100 000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0849279"/>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zamračené počasie v lete</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a:solidFill>
                            <a:schemeClr val="tx1"/>
                          </a:solidFill>
                          <a:effectLst/>
                          <a:latin typeface="Arial" panose="020B0604020202020204" pitchFamily="34" charset="0"/>
                          <a:cs typeface="Arial" panose="020B0604020202020204" pitchFamily="34" charset="0"/>
                        </a:rPr>
                        <a:t>20 000 lx</a:t>
                      </a:r>
                      <a:endParaRPr lang="sk-SK"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312928660"/>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letný deň v tieni</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10 000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4439686"/>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operačná sála</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10 000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48885414"/>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osvetlenie v TV-štúdiu</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a:solidFill>
                            <a:schemeClr val="tx1"/>
                          </a:solidFill>
                          <a:effectLst/>
                          <a:latin typeface="Arial" panose="020B0604020202020204" pitchFamily="34" charset="0"/>
                          <a:cs typeface="Arial" panose="020B0604020202020204" pitchFamily="34" charset="0"/>
                        </a:rPr>
                        <a:t>1 000 lx</a:t>
                      </a:r>
                      <a:endParaRPr lang="sk-SK"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563509678"/>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osvetlenie kancelárie</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500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706356539"/>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osvetlenie chodby</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100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2654669941"/>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osvetlenie ulice</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10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688515076"/>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mesačný svit</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0,25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4042092768"/>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jasná hviezdna obloha</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0,001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397679184"/>
                  </a:ext>
                </a:extLst>
              </a:tr>
              <a:tr h="415725">
                <a:tc>
                  <a:txBody>
                    <a:bodyPr/>
                    <a:lstStyle/>
                    <a:p>
                      <a:pP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zamračená nočná obloha bez cudzieho osvetlenia</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tc>
                  <a:txBody>
                    <a:bodyPr/>
                    <a:lstStyle/>
                    <a:p>
                      <a:pPr algn="r">
                        <a:lnSpc>
                          <a:spcPct val="107000"/>
                        </a:lnSpc>
                        <a:spcBef>
                          <a:spcPts val="1200"/>
                        </a:spcBef>
                        <a:spcAft>
                          <a:spcPts val="1200"/>
                        </a:spcAft>
                      </a:pPr>
                      <a:r>
                        <a:rPr lang="sk-SK" sz="1100" dirty="0">
                          <a:solidFill>
                            <a:schemeClr val="tx1"/>
                          </a:solidFill>
                          <a:effectLst/>
                          <a:latin typeface="Arial" panose="020B0604020202020204" pitchFamily="34" charset="0"/>
                          <a:cs typeface="Arial" panose="020B0604020202020204" pitchFamily="34" charset="0"/>
                        </a:rPr>
                        <a:t>0,0001 lx</a:t>
                      </a:r>
                      <a:endParaRPr lang="sk-SK"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437835035"/>
                  </a:ext>
                </a:extLst>
              </a:tr>
            </a:tbl>
          </a:graphicData>
        </a:graphic>
      </p:graphicFrame>
    </p:spTree>
    <p:extLst>
      <p:ext uri="{BB962C8B-B14F-4D97-AF65-F5344CB8AC3E}">
        <p14:creationId xmlns:p14="http://schemas.microsoft.com/office/powerpoint/2010/main" val="166667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Lúmen</a:t>
            </a:r>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9" name="Obdĺžnik 8">
            <a:extLst>
              <a:ext uri="{FF2B5EF4-FFF2-40B4-BE49-F238E27FC236}">
                <a16:creationId xmlns:a16="http://schemas.microsoft.com/office/drawing/2014/main" id="{56C3736D-E7C7-4613-B372-01889EA37758}"/>
              </a:ext>
            </a:extLst>
          </p:cNvPr>
          <p:cNvSpPr/>
          <p:nvPr/>
        </p:nvSpPr>
        <p:spPr>
          <a:xfrm>
            <a:off x="330836" y="1189059"/>
            <a:ext cx="11470758" cy="4243598"/>
          </a:xfrm>
          <a:prstGeom prst="rect">
            <a:avLst/>
          </a:prstGeom>
        </p:spPr>
        <p:txBody>
          <a:bodyPr wrap="square">
            <a:spAutoFit/>
          </a:bodyPr>
          <a:lstStyle/>
          <a:p>
            <a:pPr>
              <a:lnSpc>
                <a:spcPct val="107000"/>
              </a:lnSpc>
              <a:spcAft>
                <a:spcPts val="800"/>
              </a:spcAft>
            </a:pPr>
            <a:r>
              <a:rPr lang="sk-SK" sz="2000" b="1" dirty="0">
                <a:latin typeface="Arial" panose="020B0604020202020204" pitchFamily="34" charset="0"/>
                <a:cs typeface="Arial" panose="020B0604020202020204" pitchFamily="34" charset="0"/>
              </a:rPr>
              <a:t>Čo je lúmen (</a:t>
            </a:r>
            <a:r>
              <a:rPr lang="sk-SK" sz="2000" b="1" dirty="0" err="1">
                <a:latin typeface="Arial" panose="020B0604020202020204" pitchFamily="34" charset="0"/>
                <a:cs typeface="Arial" panose="020B0604020202020204" pitchFamily="34" charset="0"/>
              </a:rPr>
              <a:t>lm</a:t>
            </a:r>
            <a:r>
              <a:rPr lang="sk-SK" sz="2000" b="1" dirty="0">
                <a:latin typeface="Arial" panose="020B0604020202020204" pitchFamily="34" charset="0"/>
                <a:cs typeface="Arial" panose="020B0604020202020204" pitchFamily="34" charset="0"/>
              </a:rPr>
              <a:t>)</a:t>
            </a:r>
          </a:p>
          <a:p>
            <a:pPr>
              <a:lnSpc>
                <a:spcPct val="107000"/>
              </a:lnSpc>
              <a:spcAft>
                <a:spcPts val="800"/>
              </a:spcAft>
            </a:pPr>
            <a:r>
              <a:rPr lang="sk-SK" sz="3200" b="1" dirty="0">
                <a:latin typeface="Arial" panose="020B0604020202020204" pitchFamily="34" charset="0"/>
                <a:ea typeface="Calibri" panose="020F0502020204030204" pitchFamily="34" charset="0"/>
                <a:cs typeface="Arial" panose="020B0604020202020204" pitchFamily="34" charset="0"/>
              </a:rPr>
              <a:t>Lúmen</a:t>
            </a:r>
            <a:r>
              <a:rPr lang="sk-SK" sz="1600" dirty="0">
                <a:latin typeface="Arial" panose="020B0604020202020204" pitchFamily="34" charset="0"/>
                <a:ea typeface="Calibri" panose="020F0502020204030204" pitchFamily="34" charset="0"/>
                <a:cs typeface="Arial" panose="020B0604020202020204" pitchFamily="34" charset="0"/>
              </a:rPr>
              <a:t> (značka: </a:t>
            </a:r>
            <a:r>
              <a:rPr lang="sk-SK" sz="1600" dirty="0" err="1">
                <a:latin typeface="Arial" panose="020B0604020202020204" pitchFamily="34" charset="0"/>
                <a:ea typeface="Calibri" panose="020F0502020204030204" pitchFamily="34" charset="0"/>
                <a:cs typeface="Arial" panose="020B0604020202020204" pitchFamily="34" charset="0"/>
              </a:rPr>
              <a:t>lm</a:t>
            </a:r>
            <a:r>
              <a:rPr lang="sk-SK" sz="1600" dirty="0">
                <a:latin typeface="Arial" panose="020B0604020202020204" pitchFamily="34" charset="0"/>
                <a:ea typeface="Calibri" panose="020F0502020204030204" pitchFamily="34" charset="0"/>
                <a:cs typeface="Arial" panose="020B0604020202020204" pitchFamily="34" charset="0"/>
              </a:rPr>
              <a:t>) je hlavná jednotka svetelného toku, ktorý je jednou z vedľajších fyzikálnych jednotiek sústavy SI</a:t>
            </a:r>
          </a:p>
          <a:p>
            <a:r>
              <a:rPr lang="sk-SK" sz="1600" dirty="0">
                <a:latin typeface="Arial" panose="020B0604020202020204" pitchFamily="34" charset="0"/>
                <a:ea typeface="Calibri" panose="020F0502020204030204" pitchFamily="34" charset="0"/>
                <a:cs typeface="Arial" panose="020B0604020202020204" pitchFamily="34" charset="0"/>
              </a:rPr>
              <a:t> </a:t>
            </a:r>
          </a:p>
          <a:p>
            <a:r>
              <a:rPr lang="sk-SK" sz="1600" dirty="0">
                <a:latin typeface="Arial" panose="020B0604020202020204" pitchFamily="34" charset="0"/>
                <a:cs typeface="Arial" panose="020B0604020202020204" pitchFamily="34" charset="0"/>
              </a:rPr>
              <a:t>Lúmen je jednotka, ktorá predstavuje hodnotu svetelného toku, teda to, </a:t>
            </a:r>
            <a:r>
              <a:rPr lang="sk-SK" sz="1600" b="1" dirty="0">
                <a:latin typeface="Arial" panose="020B0604020202020204" pitchFamily="34" charset="0"/>
                <a:cs typeface="Arial" panose="020B0604020202020204" pitchFamily="34" charset="0"/>
              </a:rPr>
              <a:t>akú svetelnú energiu vyžiari zdroj svetla za jednu sekundu</a:t>
            </a:r>
            <a:r>
              <a:rPr lang="sk-SK" sz="1600" dirty="0">
                <a:latin typeface="Arial" panose="020B0604020202020204" pitchFamily="34" charset="0"/>
                <a:cs typeface="Arial" panose="020B0604020202020204" pitchFamily="34" charset="0"/>
              </a:rPr>
              <a:t>. S hodnotou lúmenov bezprostredne súvisí jednotka lux (lx), ktorá zas predstavuje intenzitu osvetlenia spôsobenú 1 lúmenom na 1 m</a:t>
            </a:r>
            <a:r>
              <a:rPr lang="sk-SK" sz="1600" baseline="30000" dirty="0">
                <a:latin typeface="Arial" panose="020B0604020202020204" pitchFamily="34" charset="0"/>
                <a:cs typeface="Arial" panose="020B0604020202020204" pitchFamily="34" charset="0"/>
              </a:rPr>
              <a:t>2</a:t>
            </a:r>
            <a:r>
              <a:rPr lang="sk-SK" sz="1600" dirty="0">
                <a:latin typeface="Arial" panose="020B0604020202020204" pitchFamily="34" charset="0"/>
                <a:cs typeface="Arial" panose="020B0604020202020204" pitchFamily="34" charset="0"/>
              </a:rPr>
              <a:t>. Podľa lúmenov a luxov si tak viete jednoducho naplánovať rozmiestnenie osvetlenia, teda nielen to, aký luster alebo kombináciu lámp zvolíte, ale najmä na aké miesta.</a:t>
            </a:r>
          </a:p>
          <a:p>
            <a:endParaRPr lang="sk-SK" sz="1600" dirty="0">
              <a:latin typeface="Arial" panose="020B0604020202020204" pitchFamily="34" charset="0"/>
              <a:cs typeface="Arial" panose="020B0604020202020204" pitchFamily="34" charset="0"/>
            </a:endParaRPr>
          </a:p>
          <a:p>
            <a:r>
              <a:rPr lang="sk-SK" sz="1600" b="1" dirty="0">
                <a:latin typeface="Arial" panose="020B0604020202020204" pitchFamily="34" charset="0"/>
                <a:cs typeface="Arial" panose="020B0604020202020204" pitchFamily="34" charset="0"/>
              </a:rPr>
              <a:t>Koľko lúmenov na m</a:t>
            </a:r>
            <a:r>
              <a:rPr lang="sk-SK" sz="1600" b="1" baseline="30000" dirty="0">
                <a:latin typeface="Arial" panose="020B0604020202020204" pitchFamily="34" charset="0"/>
                <a:cs typeface="Arial" panose="020B0604020202020204" pitchFamily="34" charset="0"/>
              </a:rPr>
              <a:t>2</a:t>
            </a:r>
            <a:endParaRPr lang="sk-SK" sz="1600" b="1" dirty="0">
              <a:latin typeface="Arial" panose="020B0604020202020204" pitchFamily="34" charset="0"/>
              <a:cs typeface="Arial" panose="020B0604020202020204" pitchFamily="34" charset="0"/>
            </a:endParaRPr>
          </a:p>
          <a:p>
            <a:r>
              <a:rPr lang="sk-SK" sz="1600" dirty="0">
                <a:latin typeface="Arial" panose="020B0604020202020204" pitchFamily="34" charset="0"/>
                <a:cs typeface="Arial" panose="020B0604020202020204" pitchFamily="34" charset="0"/>
              </a:rPr>
              <a:t>Vo všeobecnosti odporúčame pre každý m</a:t>
            </a:r>
            <a:r>
              <a:rPr lang="sk-SK" sz="1600" baseline="30000" dirty="0">
                <a:latin typeface="Arial" panose="020B0604020202020204" pitchFamily="34" charset="0"/>
                <a:cs typeface="Arial" panose="020B0604020202020204" pitchFamily="34" charset="0"/>
              </a:rPr>
              <a:t>2</a:t>
            </a:r>
            <a:r>
              <a:rPr lang="sk-SK" sz="1600" dirty="0">
                <a:latin typeface="Arial" panose="020B0604020202020204" pitchFamily="34" charset="0"/>
                <a:cs typeface="Arial" panose="020B0604020202020204" pitchFamily="34" charset="0"/>
              </a:rPr>
              <a:t> zabezpečiť 200 lúmenov z umelého osvetlenia. Ak má miestnosť napríklad 6 m</a:t>
            </a:r>
            <a:r>
              <a:rPr lang="sk-SK" sz="1600" baseline="30000" dirty="0">
                <a:latin typeface="Arial" panose="020B0604020202020204" pitchFamily="34" charset="0"/>
                <a:cs typeface="Arial" panose="020B0604020202020204" pitchFamily="34" charset="0"/>
              </a:rPr>
              <a:t>2</a:t>
            </a:r>
            <a:r>
              <a:rPr lang="sk-SK" sz="1600" dirty="0">
                <a:latin typeface="Arial" panose="020B0604020202020204" pitchFamily="34" charset="0"/>
                <a:cs typeface="Arial" panose="020B0604020202020204" pitchFamily="34" charset="0"/>
              </a:rPr>
              <a:t>, hodnota lúmenov z každého svietidla v prevedení LED by mala byť dokopy minimálne 1200 lúmenov.</a:t>
            </a:r>
          </a:p>
          <a:p>
            <a:pPr>
              <a:lnSpc>
                <a:spcPct val="107000"/>
              </a:lnSpc>
              <a:spcAft>
                <a:spcPts val="800"/>
              </a:spcAft>
            </a:pPr>
            <a:endParaRPr lang="sk-SK"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k-SK" sz="1600" dirty="0">
                <a:latin typeface="Arial" panose="020B0604020202020204" pitchFamily="34" charset="0"/>
                <a:ea typeface="Calibri" panose="020F0502020204030204" pitchFamily="34" charset="0"/>
                <a:cs typeface="Arial" panose="020B0604020202020204" pitchFamily="34" charset="0"/>
              </a:rPr>
              <a:t>Svetelná účinnosť indikuje účinnosť, s ktorou je spotrebovaná elektrická energia premieňaná na svetlo. Táto účinnosť je udávaná v </a:t>
            </a:r>
            <a:r>
              <a:rPr lang="sk-SK" sz="1600" dirty="0" err="1">
                <a:latin typeface="Arial" panose="020B0604020202020204" pitchFamily="34" charset="0"/>
                <a:ea typeface="Calibri" panose="020F0502020204030204" pitchFamily="34" charset="0"/>
                <a:cs typeface="Arial" panose="020B0604020202020204" pitchFamily="34" charset="0"/>
              </a:rPr>
              <a:t>lm</a:t>
            </a:r>
            <a:r>
              <a:rPr lang="sk-SK" sz="1600" dirty="0">
                <a:latin typeface="Arial" panose="020B0604020202020204" pitchFamily="34" charset="0"/>
                <a:ea typeface="Calibri" panose="020F0502020204030204" pitchFamily="34" charset="0"/>
                <a:cs typeface="Arial" panose="020B0604020202020204" pitchFamily="34" charset="0"/>
              </a:rPr>
              <a:t>/W alebo v lúmenoch na Watt.</a:t>
            </a:r>
          </a:p>
        </p:txBody>
      </p:sp>
    </p:spTree>
    <p:extLst>
      <p:ext uri="{BB962C8B-B14F-4D97-AF65-F5344CB8AC3E}">
        <p14:creationId xmlns:p14="http://schemas.microsoft.com/office/powerpoint/2010/main" val="399494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Lúmen</a:t>
            </a:r>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pic>
        <p:nvPicPr>
          <p:cNvPr id="3074" name="Picture 2" descr="Súvisiaci obrázok">
            <a:extLst>
              <a:ext uri="{FF2B5EF4-FFF2-40B4-BE49-F238E27FC236}">
                <a16:creationId xmlns:a16="http://schemas.microsoft.com/office/drawing/2014/main" id="{3B736F86-4595-4628-8D39-AA5AA5BB6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76" y="1121932"/>
            <a:ext cx="4614130" cy="46141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ok vyhľadávania obrázkov pre dopyt how to measure lumen">
            <a:extLst>
              <a:ext uri="{FF2B5EF4-FFF2-40B4-BE49-F238E27FC236}">
                <a16:creationId xmlns:a16="http://schemas.microsoft.com/office/drawing/2014/main" id="{A35C69A6-F668-4792-BCDA-60B5B22DF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654" y="1705507"/>
            <a:ext cx="5164016" cy="34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7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Kelvin</a:t>
            </a:r>
          </a:p>
        </p:txBody>
      </p:sp>
      <p:sp>
        <p:nvSpPr>
          <p:cNvPr id="3" name="Zástupný objekt pre obsah 2">
            <a:extLst>
              <a:ext uri="{FF2B5EF4-FFF2-40B4-BE49-F238E27FC236}">
                <a16:creationId xmlns:a16="http://schemas.microsoft.com/office/drawing/2014/main" id="{67628F20-0B51-4A00-BB49-FEEAD83715F1}"/>
              </a:ext>
            </a:extLst>
          </p:cNvPr>
          <p:cNvSpPr>
            <a:spLocks noGrp="1"/>
          </p:cNvSpPr>
          <p:nvPr>
            <p:ph idx="1"/>
          </p:nvPr>
        </p:nvSpPr>
        <p:spPr>
          <a:xfrm>
            <a:off x="361507" y="1190987"/>
            <a:ext cx="11472530" cy="4919667"/>
          </a:xfrm>
        </p:spPr>
        <p:txBody>
          <a:bodyPr>
            <a:normAutofit/>
          </a:bodyPr>
          <a:lstStyle/>
          <a:p>
            <a:pPr marL="0" indent="0">
              <a:buNone/>
            </a:pPr>
            <a:r>
              <a:rPr lang="sk-SK" sz="3200" b="1" dirty="0">
                <a:latin typeface="Arial" panose="020B0604020202020204" pitchFamily="34" charset="0"/>
                <a:cs typeface="Arial" panose="020B0604020202020204" pitchFamily="34" charset="0"/>
              </a:rPr>
              <a:t>Kelvin</a:t>
            </a:r>
            <a:r>
              <a:rPr lang="sk-SK" sz="1600" dirty="0">
                <a:latin typeface="Arial" panose="020B0604020202020204" pitchFamily="34" charset="0"/>
                <a:cs typeface="Arial" panose="020B0604020202020204" pitchFamily="34" charset="0"/>
              </a:rPr>
              <a:t> je jednotka teploty, ktorá je založená na absolútnej stupnici. Je jednou zo siedmich základných jednotiek SI. Má značku K. </a:t>
            </a:r>
            <a:r>
              <a:rPr lang="sk-SK" sz="1600" dirty="0" err="1">
                <a:latin typeface="Arial" panose="020B0604020202020204" pitchFamily="34" charset="0"/>
                <a:cs typeface="Arial" panose="020B0604020202020204" pitchFamily="34" charset="0"/>
              </a:rPr>
              <a:t>Kelvinova</a:t>
            </a:r>
            <a:r>
              <a:rPr lang="sk-SK" sz="1600" dirty="0">
                <a:latin typeface="Arial" panose="020B0604020202020204" pitchFamily="34" charset="0"/>
                <a:cs typeface="Arial" panose="020B0604020202020204" pitchFamily="34" charset="0"/>
              </a:rPr>
              <a:t> stupnica je absolútna stupnica termodynamickej teploty, ktorá ako svoj začiatok používa absolútnu nulu -273,15°C, teplotu, pri ktorej sa podľa popisu klasickej termodynamiky zastaví všetok pohyb</a:t>
            </a:r>
          </a:p>
          <a:p>
            <a:pPr marL="0" indent="0">
              <a:buNone/>
            </a:pPr>
            <a:r>
              <a:rPr lang="sk-SK" sz="1600" dirty="0"/>
              <a:t> </a:t>
            </a:r>
          </a:p>
          <a:p>
            <a:pPr marL="0" indent="0">
              <a:buNone/>
            </a:pPr>
            <a:endParaRPr lang="sk-SK" sz="1900" b="1" dirty="0">
              <a:latin typeface="Arial" panose="020B0604020202020204" pitchFamily="34" charset="0"/>
              <a:cs typeface="Arial" panose="020B0604020202020204" pitchFamily="34" charset="0"/>
            </a:endParaRPr>
          </a:p>
          <a:p>
            <a:pPr marL="0" indent="0">
              <a:buNone/>
            </a:pPr>
            <a:endParaRPr lang="sk-SK" sz="1900" b="1" dirty="0">
              <a:latin typeface="Arial" panose="020B0604020202020204" pitchFamily="34" charset="0"/>
              <a:cs typeface="Arial" panose="020B0604020202020204" pitchFamily="34" charset="0"/>
            </a:endParaRPr>
          </a:p>
          <a:p>
            <a:pPr marL="0" indent="0">
              <a:buNone/>
            </a:pPr>
            <a:r>
              <a:rPr lang="sk-SK" sz="1800" b="1" dirty="0">
                <a:latin typeface="Arial" panose="020B0604020202020204" pitchFamily="34" charset="0"/>
                <a:cs typeface="Arial" panose="020B0604020202020204" pitchFamily="34" charset="0"/>
              </a:rPr>
              <a:t>Farebná teplota a použitie </a:t>
            </a:r>
          </a:p>
          <a:p>
            <a:pPr marL="0" indent="0">
              <a:buNone/>
            </a:pPr>
            <a:r>
              <a:rPr lang="sk-SK" sz="1600" dirty="0">
                <a:latin typeface="Arial" panose="020B0604020202020204" pitchFamily="34" charset="0"/>
                <a:cs typeface="Arial" panose="020B0604020202020204" pitchFamily="34" charset="0"/>
              </a:rPr>
              <a:t>Farebná teplota charakterizuje spektrum bieleho svetla. Svetlo určitej farebnej teploty má farbu tepelného žiarenia vydávaného čiernym telesom, zahriatym na túto teplotu. Toto žiarenie sa vyjadruje v Kelvinoch.</a:t>
            </a:r>
          </a:p>
          <a:p>
            <a:pPr marL="0" indent="0">
              <a:buNone/>
            </a:pPr>
            <a:r>
              <a:rPr lang="sk-SK" sz="1600" dirty="0">
                <a:latin typeface="Arial" panose="020B0604020202020204" pitchFamily="34" charset="0"/>
                <a:cs typeface="Arial" panose="020B0604020202020204" pitchFamily="34" charset="0"/>
              </a:rPr>
              <a:t>Táto jednotka sa však často používa aj na označenie farebnej teploty svetelného zdroja, pričom so štandardnou teplotou nemá nič spoločné. Toto označovanie sa používa pri svetelných zdrojoch tak aj vo výpočtovej technike, fotografovaní a množstve iných odvetví. Veľa ľudí sa zároveň chybne domnieva, že teplota farby je klasifikáciou jasnosti vyžarovaného svetla. Nie je to ale správne. V skutočnosti, čím je teplota svetla vyššia, tým nižší svetelný výstup získate. </a:t>
            </a:r>
          </a:p>
          <a:p>
            <a:pPr marL="0" indent="0">
              <a:buNone/>
            </a:pPr>
            <a:r>
              <a:rPr lang="sk-SK" sz="1900" dirty="0">
                <a:latin typeface="Arial" panose="020B0604020202020204" pitchFamily="34" charset="0"/>
                <a:cs typeface="Arial" panose="020B0604020202020204" pitchFamily="34" charset="0"/>
              </a:rPr>
              <a:t> </a:t>
            </a:r>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Tree>
    <p:extLst>
      <p:ext uri="{BB962C8B-B14F-4D97-AF65-F5344CB8AC3E}">
        <p14:creationId xmlns:p14="http://schemas.microsoft.com/office/powerpoint/2010/main" val="199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ok 15" descr="VÃ½sledok vyhÄ¾adÃ¡vania obrÃ¡zkov pre dopyt Farba Svetla v kelvinoch">
            <a:extLst>
              <a:ext uri="{FF2B5EF4-FFF2-40B4-BE49-F238E27FC236}">
                <a16:creationId xmlns:a16="http://schemas.microsoft.com/office/drawing/2014/main" id="{5A90A209-D37E-4DB9-9B25-8606FEB9A6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00201" y="1433100"/>
            <a:ext cx="6465890" cy="2553148"/>
          </a:xfrm>
          <a:prstGeom prst="rect">
            <a:avLst/>
          </a:prstGeom>
          <a:noFill/>
          <a:ln>
            <a:noFill/>
          </a:ln>
        </p:spPr>
      </p:pic>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Kelvin</a:t>
            </a:r>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
        <p:nvSpPr>
          <p:cNvPr id="6" name="Obdĺžnik 5">
            <a:extLst>
              <a:ext uri="{FF2B5EF4-FFF2-40B4-BE49-F238E27FC236}">
                <a16:creationId xmlns:a16="http://schemas.microsoft.com/office/drawing/2014/main" id="{5822FF3E-D3B1-42C4-873F-9FC7CE20A44F}"/>
              </a:ext>
            </a:extLst>
          </p:cNvPr>
          <p:cNvSpPr/>
          <p:nvPr/>
        </p:nvSpPr>
        <p:spPr>
          <a:xfrm>
            <a:off x="361507" y="1140713"/>
            <a:ext cx="11543278" cy="584775"/>
          </a:xfrm>
          <a:prstGeom prst="rect">
            <a:avLst/>
          </a:prstGeom>
        </p:spPr>
        <p:txBody>
          <a:bodyPr wrap="square">
            <a:spAutoFit/>
          </a:bodyPr>
          <a:lstStyle/>
          <a:p>
            <a:pPr algn="just">
              <a:spcAft>
                <a:spcPts val="1125"/>
              </a:spcAft>
            </a:pPr>
            <a:r>
              <a:rPr lang="sk-SK" sz="1600" dirty="0">
                <a:solidFill>
                  <a:srgbClr val="535353"/>
                </a:solidFill>
                <a:latin typeface="Arial" panose="020B0604020202020204" pitchFamily="34" charset="0"/>
                <a:ea typeface="Times New Roman" panose="02020603050405020304" pitchFamily="18" charset="0"/>
              </a:rPr>
              <a:t>Napríklad, denné svetlo má farebnú teplotu cca 5.200 Kelvinov; pri 5.200 Kelvinoch ľudské oko vníma svetlo ako biele. Táto stupnica znázorňuje jednotlivé </a:t>
            </a:r>
            <a:r>
              <a:rPr lang="sk-SK" sz="1600" dirty="0" err="1">
                <a:solidFill>
                  <a:srgbClr val="535353"/>
                </a:solidFill>
                <a:latin typeface="Arial" panose="020B0604020202020204" pitchFamily="34" charset="0"/>
                <a:ea typeface="Times New Roman" panose="02020603050405020304" pitchFamily="18" charset="0"/>
              </a:rPr>
              <a:t>stupňe</a:t>
            </a:r>
            <a:r>
              <a:rPr lang="sk-SK" sz="1600" dirty="0">
                <a:solidFill>
                  <a:srgbClr val="535353"/>
                </a:solidFill>
                <a:latin typeface="Arial" panose="020B0604020202020204" pitchFamily="34" charset="0"/>
                <a:ea typeface="Times New Roman" panose="02020603050405020304" pitchFamily="18" charset="0"/>
              </a:rPr>
              <a:t> a teploty bielej od </a:t>
            </a:r>
            <a:r>
              <a:rPr lang="sk-SK" sz="1600" dirty="0" err="1">
                <a:solidFill>
                  <a:srgbClr val="535353"/>
                </a:solidFill>
                <a:latin typeface="Arial" panose="020B0604020202020204" pitchFamily="34" charset="0"/>
                <a:ea typeface="Times New Roman" panose="02020603050405020304" pitchFamily="18" charset="0"/>
              </a:rPr>
              <a:t>mekkej</a:t>
            </a:r>
            <a:r>
              <a:rPr lang="sk-SK" sz="1600" dirty="0">
                <a:solidFill>
                  <a:srgbClr val="535353"/>
                </a:solidFill>
                <a:latin typeface="Arial" panose="020B0604020202020204" pitchFamily="34" charset="0"/>
                <a:ea typeface="Times New Roman" panose="02020603050405020304" pitchFamily="18" charset="0"/>
              </a:rPr>
              <a:t> až po dennú bielu.</a:t>
            </a:r>
            <a:endParaRPr lang="sk-SK" sz="1600" dirty="0">
              <a:effectLst/>
              <a:latin typeface="Times New Roman" panose="02020603050405020304" pitchFamily="18" charset="0"/>
              <a:ea typeface="Times New Roman" panose="02020603050405020304" pitchFamily="18" charset="0"/>
            </a:endParaRPr>
          </a:p>
        </p:txBody>
      </p:sp>
      <p:sp>
        <p:nvSpPr>
          <p:cNvPr id="10" name="Obdĺžnik 9">
            <a:extLst>
              <a:ext uri="{FF2B5EF4-FFF2-40B4-BE49-F238E27FC236}">
                <a16:creationId xmlns:a16="http://schemas.microsoft.com/office/drawing/2014/main" id="{C50454AA-9B53-439D-AEEB-EEE577A9C557}"/>
              </a:ext>
            </a:extLst>
          </p:cNvPr>
          <p:cNvSpPr/>
          <p:nvPr/>
        </p:nvSpPr>
        <p:spPr>
          <a:xfrm>
            <a:off x="361507" y="4404917"/>
            <a:ext cx="11468986" cy="1815882"/>
          </a:xfrm>
          <a:prstGeom prst="rect">
            <a:avLst/>
          </a:prstGeom>
        </p:spPr>
        <p:txBody>
          <a:bodyPr wrap="square">
            <a:spAutoFit/>
          </a:bodyPr>
          <a:lstStyle/>
          <a:p>
            <a:r>
              <a:rPr lang="sk-SK" sz="1600" dirty="0">
                <a:solidFill>
                  <a:srgbClr val="C00000"/>
                </a:solidFill>
                <a:latin typeface="Arial" panose="020B0604020202020204" pitchFamily="34" charset="0"/>
                <a:cs typeface="Arial" panose="020B0604020202020204" pitchFamily="34" charset="0"/>
              </a:rPr>
              <a:t>Farba svetla je však veľmi dôležitá</a:t>
            </a:r>
            <a:r>
              <a:rPr lang="sk-SK" sz="1600" dirty="0">
                <a:latin typeface="Arial" panose="020B0604020202020204" pitchFamily="34" charset="0"/>
                <a:cs typeface="Arial" panose="020B0604020202020204" pitchFamily="34" charset="0"/>
              </a:rPr>
              <a:t>. Pre človeka je najprirodzenejšie sledovať svoje okolie pri slnečnom svetle, resp. s osvetlením podobnej farebnosti. Napriek tomu, že by ste mali výkonnejšie osvetlenie, jeho neprirodzená farba by vám už po krátkej dobe spôsobovala problémy so sledovaním okolia. Do priestorov s technickým zameraním a priestorom kde je potrebná dobrá viditeľnosť (Pracovný stôl, Sklad, Cestná komunikácia, kancelária, garáž, obchod) je dobré voliť dennú Bielu. Pre priestory relaxačné, oddychové, priechodné, intímne (Obývačka, Spálňa, Hosťovská, Chodba, Hotelová chodba, Spoločenský priestor) je dobré voliť varianty "Teplej bielej", ktorá má tendenciu </a:t>
            </a:r>
            <a:r>
              <a:rPr lang="sk-SK" sz="1600" dirty="0" err="1">
                <a:latin typeface="Arial" panose="020B0604020202020204" pitchFamily="34" charset="0"/>
                <a:cs typeface="Arial" panose="020B0604020202020204" pitchFamily="34" charset="0"/>
              </a:rPr>
              <a:t>ukludniť</a:t>
            </a:r>
            <a:r>
              <a:rPr lang="sk-SK" sz="1600" dirty="0">
                <a:latin typeface="Arial" panose="020B0604020202020204" pitchFamily="34" charset="0"/>
                <a:cs typeface="Arial" panose="020B0604020202020204" pitchFamily="34" charset="0"/>
              </a:rPr>
              <a:t> a zrelaxovať, kdežto Denná Biela má funkciu podporiť vitalitu a bdelosť.</a:t>
            </a:r>
          </a:p>
        </p:txBody>
      </p:sp>
    </p:spTree>
    <p:extLst>
      <p:ext uri="{BB962C8B-B14F-4D97-AF65-F5344CB8AC3E}">
        <p14:creationId xmlns:p14="http://schemas.microsoft.com/office/powerpoint/2010/main" val="39212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ABF34-A856-418C-A10A-4844BC2CEC79}"/>
              </a:ext>
            </a:extLst>
          </p:cNvPr>
          <p:cNvSpPr>
            <a:spLocks noGrp="1"/>
          </p:cNvSpPr>
          <p:nvPr>
            <p:ph type="title"/>
          </p:nvPr>
        </p:nvSpPr>
        <p:spPr/>
        <p:txBody>
          <a:bodyPr>
            <a:normAutofit fontScale="90000"/>
          </a:bodyPr>
          <a:lstStyle/>
          <a:p>
            <a:pPr algn="r"/>
            <a:r>
              <a:rPr lang="sk-SK" dirty="0">
                <a:latin typeface="Arial" panose="020B0604020202020204" pitchFamily="34" charset="0"/>
                <a:cs typeface="Arial" panose="020B0604020202020204" pitchFamily="34" charset="0"/>
              </a:rPr>
              <a:t>Kelvin</a:t>
            </a:r>
          </a:p>
        </p:txBody>
      </p:sp>
      <p:sp>
        <p:nvSpPr>
          <p:cNvPr id="3" name="Zástupný objekt pre obsah 2">
            <a:extLst>
              <a:ext uri="{FF2B5EF4-FFF2-40B4-BE49-F238E27FC236}">
                <a16:creationId xmlns:a16="http://schemas.microsoft.com/office/drawing/2014/main" id="{67628F20-0B51-4A00-BB49-FEEAD83715F1}"/>
              </a:ext>
            </a:extLst>
          </p:cNvPr>
          <p:cNvSpPr>
            <a:spLocks noGrp="1"/>
          </p:cNvSpPr>
          <p:nvPr>
            <p:ph idx="1"/>
          </p:nvPr>
        </p:nvSpPr>
        <p:spPr>
          <a:xfrm>
            <a:off x="359735" y="1069095"/>
            <a:ext cx="11472530" cy="4476025"/>
          </a:xfrm>
        </p:spPr>
        <p:txBody>
          <a:bodyPr>
            <a:normAutofit fontScale="77500" lnSpcReduction="20000"/>
          </a:bodyPr>
          <a:lstStyle/>
          <a:p>
            <a:r>
              <a:rPr lang="sk-SK" b="1" dirty="0">
                <a:latin typeface="Arial" panose="020B0604020202020204" pitchFamily="34" charset="0"/>
                <a:cs typeface="Arial" panose="020B0604020202020204" pitchFamily="34" charset="0"/>
              </a:rPr>
              <a:t>Zopár príkladov teploty farieb z praxi:</a:t>
            </a:r>
          </a:p>
          <a:p>
            <a:pPr marL="0" indent="0">
              <a:buNone/>
            </a:pPr>
            <a:endParaRPr lang="sk-SK" dirty="0">
              <a:latin typeface="Arial" panose="020B0604020202020204" pitchFamily="34" charset="0"/>
              <a:cs typeface="Arial" panose="020B0604020202020204" pitchFamily="34" charset="0"/>
            </a:endParaRPr>
          </a:p>
          <a:p>
            <a:r>
              <a:rPr lang="sk-SK" sz="2100" dirty="0">
                <a:latin typeface="Arial" panose="020B0604020202020204" pitchFamily="34" charset="0"/>
                <a:cs typeface="Arial" panose="020B0604020202020204" pitchFamily="34" charset="0"/>
              </a:rPr>
              <a:t>1200 K: Sviečka</a:t>
            </a:r>
          </a:p>
          <a:p>
            <a:r>
              <a:rPr lang="sk-SK" sz="2100" dirty="0">
                <a:latin typeface="Arial" panose="020B0604020202020204" pitchFamily="34" charset="0"/>
                <a:cs typeface="Arial" panose="020B0604020202020204" pitchFamily="34" charset="0"/>
              </a:rPr>
              <a:t>2000 K: Západ letného slnka</a:t>
            </a:r>
          </a:p>
          <a:p>
            <a:r>
              <a:rPr lang="sk-SK" sz="2100" dirty="0">
                <a:latin typeface="Arial" panose="020B0604020202020204" pitchFamily="34" charset="0"/>
                <a:cs typeface="Arial" panose="020B0604020202020204" pitchFamily="34" charset="0"/>
              </a:rPr>
              <a:t>2800 K: Klasická žiarovka, žiarovka, slnko pri východe a západe</a:t>
            </a:r>
          </a:p>
          <a:p>
            <a:r>
              <a:rPr lang="sk-SK" sz="2100" dirty="0">
                <a:latin typeface="Arial" panose="020B0604020202020204" pitchFamily="34" charset="0"/>
                <a:cs typeface="Arial" panose="020B0604020202020204" pitchFamily="34" charset="0"/>
              </a:rPr>
              <a:t>3000 K: Halogénová žiarovka automobilu</a:t>
            </a:r>
          </a:p>
          <a:p>
            <a:r>
              <a:rPr lang="sk-SK" sz="2100" dirty="0">
                <a:latin typeface="Arial" panose="020B0604020202020204" pitchFamily="34" charset="0"/>
                <a:cs typeface="Arial" panose="020B0604020202020204" pitchFamily="34" charset="0"/>
              </a:rPr>
              <a:t>3400 K: Ateliérové a fotografické svetlá</a:t>
            </a:r>
          </a:p>
          <a:p>
            <a:r>
              <a:rPr lang="sk-SK" sz="2100" dirty="0">
                <a:latin typeface="Arial" panose="020B0604020202020204" pitchFamily="34" charset="0"/>
                <a:cs typeface="Arial" panose="020B0604020202020204" pitchFamily="34" charset="0"/>
              </a:rPr>
              <a:t>4100 K: Mesačné svetlo</a:t>
            </a:r>
          </a:p>
          <a:p>
            <a:r>
              <a:rPr lang="sk-SK" sz="2100" dirty="0">
                <a:latin typeface="Arial" panose="020B0604020202020204" pitchFamily="34" charset="0"/>
                <a:cs typeface="Arial" panose="020B0604020202020204" pitchFamily="34" charset="0"/>
              </a:rPr>
              <a:t>5000 K: Denné svetlo</a:t>
            </a:r>
          </a:p>
          <a:p>
            <a:r>
              <a:rPr lang="sk-SK" sz="2100" dirty="0">
                <a:latin typeface="Arial" panose="020B0604020202020204" pitchFamily="34" charset="0"/>
                <a:cs typeface="Arial" panose="020B0604020202020204" pitchFamily="34" charset="0"/>
              </a:rPr>
              <a:t>5770 K: Silné slnečné svetlo</a:t>
            </a:r>
          </a:p>
          <a:p>
            <a:r>
              <a:rPr lang="sk-SK" sz="2100" dirty="0">
                <a:latin typeface="Arial" panose="020B0604020202020204" pitchFamily="34" charset="0"/>
                <a:cs typeface="Arial" panose="020B0604020202020204" pitchFamily="34" charset="0"/>
              </a:rPr>
              <a:t>6000 K: Xenónové výbojky, jasné </a:t>
            </a:r>
            <a:r>
              <a:rPr lang="sk-SK" sz="2100" dirty="0" err="1">
                <a:latin typeface="Arial" panose="020B0604020202020204" pitchFamily="34" charset="0"/>
                <a:cs typeface="Arial" panose="020B0604020202020204" pitchFamily="34" charset="0"/>
              </a:rPr>
              <a:t>poludnajšie</a:t>
            </a:r>
            <a:r>
              <a:rPr lang="sk-SK" sz="2100" dirty="0">
                <a:latin typeface="Arial" panose="020B0604020202020204" pitchFamily="34" charset="0"/>
                <a:cs typeface="Arial" panose="020B0604020202020204" pitchFamily="34" charset="0"/>
              </a:rPr>
              <a:t> svetlo</a:t>
            </a:r>
          </a:p>
          <a:p>
            <a:r>
              <a:rPr lang="sk-SK" sz="2100" dirty="0">
                <a:latin typeface="Arial" panose="020B0604020202020204" pitchFamily="34" charset="0"/>
                <a:cs typeface="Arial" panose="020B0604020202020204" pitchFamily="34" charset="0"/>
              </a:rPr>
              <a:t>7000 K: Ľahko zamračená obloha</a:t>
            </a:r>
          </a:p>
          <a:p>
            <a:r>
              <a:rPr lang="sk-SK" sz="2100" dirty="0">
                <a:latin typeface="Arial" panose="020B0604020202020204" pitchFamily="34" charset="0"/>
                <a:cs typeface="Arial" panose="020B0604020202020204" pitchFamily="34" charset="0"/>
              </a:rPr>
              <a:t>7500 K: Zamračená obloha</a:t>
            </a:r>
          </a:p>
          <a:p>
            <a:r>
              <a:rPr lang="sk-SK" sz="2100" dirty="0">
                <a:latin typeface="Arial" panose="020B0604020202020204" pitchFamily="34" charset="0"/>
                <a:cs typeface="Arial" panose="020B0604020202020204" pitchFamily="34" charset="0"/>
              </a:rPr>
              <a:t>8000 K: Bledomodré svetlo, oblačno, hmlisto (mraky zafarbujú svetlo do modra)</a:t>
            </a:r>
            <a:br>
              <a:rPr lang="sk-SK" sz="2100" dirty="0"/>
            </a:br>
            <a:endParaRPr lang="sk-SK" sz="2100" dirty="0"/>
          </a:p>
        </p:txBody>
      </p:sp>
      <p:sp>
        <p:nvSpPr>
          <p:cNvPr id="4" name="Slide Number Placeholder 5">
            <a:extLst>
              <a:ext uri="{FF2B5EF4-FFF2-40B4-BE49-F238E27FC236}">
                <a16:creationId xmlns:a16="http://schemas.microsoft.com/office/drawing/2014/main" id="{02250EF5-3B60-4C9C-AFF0-7A7C23551C90}"/>
              </a:ext>
            </a:extLst>
          </p:cNvPr>
          <p:cNvSpPr>
            <a:spLocks noGrp="1"/>
          </p:cNvSpPr>
          <p:nvPr>
            <p:ph type="sldNum" sz="quarter" idx="4"/>
          </p:nvPr>
        </p:nvSpPr>
        <p:spPr>
          <a:xfrm>
            <a:off x="361507" y="6424635"/>
            <a:ext cx="1988288" cy="205273"/>
          </a:xfrm>
          <a:prstGeom prst="rect">
            <a:avLst/>
          </a:prstGeom>
        </p:spPr>
        <p:txBody>
          <a:bodyPr vert="horz" lIns="91440" tIns="45720" rIns="91440" bIns="45720" rtlCol="0" anchor="ctr"/>
          <a:lstStyle>
            <a:lvl1pPr algn="l">
              <a:defRPr sz="1200">
                <a:solidFill>
                  <a:schemeClr val="tx1"/>
                </a:solidFill>
              </a:defRPr>
            </a:lvl1pPr>
          </a:lstStyle>
          <a:p>
            <a:r>
              <a:rPr lang="sk-SK" dirty="0"/>
              <a:t>www.led2.eu</a:t>
            </a:r>
          </a:p>
        </p:txBody>
      </p:sp>
    </p:spTree>
    <p:extLst>
      <p:ext uri="{BB962C8B-B14F-4D97-AF65-F5344CB8AC3E}">
        <p14:creationId xmlns:p14="http://schemas.microsoft.com/office/powerpoint/2010/main" val="2778797737"/>
      </p:ext>
    </p:extLst>
  </p:cSld>
  <p:clrMapOvr>
    <a:masterClrMapping/>
  </p:clrMapOvr>
</p:sld>
</file>

<file path=ppt/theme/theme1.xml><?xml version="1.0" encoding="utf-8"?>
<a:theme xmlns:a="http://schemas.openxmlformats.org/drawingml/2006/main" name="Office Theme">
  <a:themeElements>
    <a:clrScheme name="Odtiene sivej">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TotalTime>
  <Words>961</Words>
  <Application>Microsoft Office PowerPoint</Application>
  <PresentationFormat>Širokouhlá</PresentationFormat>
  <Paragraphs>160</Paragraphs>
  <Slides>21</Slides>
  <Notes>1</Notes>
  <HiddenSlides>0</HiddenSlides>
  <MMClips>0</MMClips>
  <ScaleCrop>false</ScaleCrop>
  <HeadingPairs>
    <vt:vector size="6" baseType="variant">
      <vt:variant>
        <vt:lpstr>Použité písma</vt:lpstr>
      </vt:variant>
      <vt:variant>
        <vt:i4>7</vt:i4>
      </vt:variant>
      <vt:variant>
        <vt:lpstr>Motív</vt:lpstr>
      </vt:variant>
      <vt:variant>
        <vt:i4>2</vt:i4>
      </vt:variant>
      <vt:variant>
        <vt:lpstr>Nadpisy snímok</vt:lpstr>
      </vt:variant>
      <vt:variant>
        <vt:i4>21</vt:i4>
      </vt:variant>
    </vt:vector>
  </HeadingPairs>
  <TitlesOfParts>
    <vt:vector size="30" baseType="lpstr">
      <vt:lpstr>Arial</vt:lpstr>
      <vt:lpstr>Calibri</vt:lpstr>
      <vt:lpstr>Calibri Light</vt:lpstr>
      <vt:lpstr>Franklin Gothic Book</vt:lpstr>
      <vt:lpstr>Franklin Gothic Medium</vt:lpstr>
      <vt:lpstr>Helvetica</vt:lpstr>
      <vt:lpstr>Times New Roman</vt:lpstr>
      <vt:lpstr>Office Theme</vt:lpstr>
      <vt:lpstr>1_Office Theme</vt:lpstr>
      <vt:lpstr>Prezentácia programu PowerPoint</vt:lpstr>
      <vt:lpstr>Prezentácia - Veličiny                         Obsah</vt:lpstr>
      <vt:lpstr>LUX</vt:lpstr>
      <vt:lpstr>LUX</vt:lpstr>
      <vt:lpstr>Lúmen</vt:lpstr>
      <vt:lpstr>Lúmen</vt:lpstr>
      <vt:lpstr>Kelvin</vt:lpstr>
      <vt:lpstr>Kelvin</vt:lpstr>
      <vt:lpstr>Kelvin</vt:lpstr>
      <vt:lpstr>Kelvin</vt:lpstr>
      <vt:lpstr>CCT svietidlá</vt:lpstr>
      <vt:lpstr>CCT svietidlá</vt:lpstr>
      <vt:lpstr>CRI (RA)</vt:lpstr>
      <vt:lpstr>CRI (RA)</vt:lpstr>
      <vt:lpstr>UGR</vt:lpstr>
      <vt:lpstr>UGR</vt:lpstr>
      <vt:lpstr>UGR</vt:lpstr>
      <vt:lpstr>UGR</vt:lpstr>
      <vt:lpstr>UGR</vt:lpstr>
      <vt:lpstr>UGR</vt:lpstr>
      <vt:lpstr>DIALUX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Vyhodnotenie 2018</dc:title>
  <dc:creator>Peter Kasa</dc:creator>
  <cp:lastModifiedBy>Miroslav Martinkovic - CASCA Svietidla</cp:lastModifiedBy>
  <cp:revision>73</cp:revision>
  <dcterms:created xsi:type="dcterms:W3CDTF">2019-01-12T15:04:39Z</dcterms:created>
  <dcterms:modified xsi:type="dcterms:W3CDTF">2019-01-29T16:31:16Z</dcterms:modified>
</cp:coreProperties>
</file>